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Arial Black"/>
      <p:regular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h7ndz7Upg+7eqAOfQjHeYwb+R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25CC4E-269B-4246-9437-A17797DF0E0C}">
  <a:tblStyle styleId="{9C25CC4E-269B-4246-9437-A17797DF0E0C}" styleName="Table_0">
    <a:wholeTbl>
      <a:tcTxStyle b="off" i="off">
        <a:font>
          <a:latin typeface="Century Gothic"/>
          <a:ea typeface="Century Gothic"/>
          <a:cs typeface="Century Gothic"/>
        </a:font>
        <a:schemeClr val="lt1"/>
      </a:tcTxStyle>
      <a:tcStyle>
        <a:tcBdr>
          <a:left>
            <a:ln cap="flat" cmpd="sng" w="12700">
              <a:solidFill>
                <a:schemeClr val="accent4"/>
              </a:solidFill>
              <a:prstDash val="solid"/>
              <a:round/>
              <a:headEnd len="sm" w="sm" type="none"/>
              <a:tailEnd len="sm" w="sm" type="none"/>
            </a:ln>
          </a:left>
          <a:right>
            <a:ln cap="flat" cmpd="sng" w="12700">
              <a:solidFill>
                <a:schemeClr val="accent4"/>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12700">
              <a:solidFill>
                <a:schemeClr val="accent4"/>
              </a:solidFill>
              <a:prstDash val="solid"/>
              <a:round/>
              <a:headEnd len="sm" w="sm" type="none"/>
              <a:tailEnd len="sm" w="sm" type="none"/>
            </a:ln>
          </a:insideH>
          <a:insideV>
            <a:ln cap="flat" cmpd="sng" w="12700">
              <a:solidFill>
                <a:schemeClr val="accent4"/>
              </a:solidFill>
              <a:prstDash val="solid"/>
              <a:round/>
              <a:headEnd len="sm" w="sm" type="none"/>
              <a:tailEnd len="sm" w="sm" type="none"/>
            </a:ln>
          </a:insideV>
        </a:tcBdr>
        <a:fill>
          <a:solidFill>
            <a:srgbClr val="FFFFFF">
              <a:alpha val="0"/>
            </a:srgbClr>
          </a:solidFill>
        </a:fill>
      </a:tcStyle>
    </a:wholeTbl>
    <a:band1H>
      <a:tcTxStyle/>
      <a:tcStyle>
        <a:fill>
          <a:solidFill>
            <a:schemeClr val="accent4">
              <a:alpha val="20000"/>
            </a:schemeClr>
          </a:solidFill>
        </a:fill>
      </a:tcStyle>
    </a:band1H>
    <a:band2H>
      <a:tcTxStyle/>
    </a:band2H>
    <a:band1V>
      <a:tcTxStyle/>
      <a:tcStyle>
        <a:fill>
          <a:solidFill>
            <a:schemeClr val="accent4">
              <a:alpha val="20000"/>
            </a:schemeClr>
          </a:solidFill>
        </a:fill>
      </a:tcStyle>
    </a:band1V>
    <a:band2V>
      <a:tcTxStyle/>
    </a:band2V>
    <a:lastCol>
      <a:tcTxStyle b="on" i="off"/>
    </a:lastCol>
    <a:firstCol>
      <a:tcTxStyle b="on" i="off"/>
    </a:firstCol>
    <a:lastRow>
      <a:tcTxStyle b="on" i="off"/>
      <a:tcStyle>
        <a:tcBdr>
          <a:top>
            <a:ln cap="flat" cmpd="sng" w="50800">
              <a:solidFill>
                <a:schemeClr val="accent4"/>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4"/>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rialBlack-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4"/>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4"/>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4" name="Google Shape;24;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33"/>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3"/>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81" name="Google Shape;81;p33"/>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34"/>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4"/>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8" name="Google Shape;88;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35"/>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5"/>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35"/>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5" name="Google Shape;95;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98" name="Google Shape;98;p35"/>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a:solidFill>
                  <a:srgbClr val="86D1D8"/>
                </a:solidFill>
                <a:latin typeface="Arial"/>
                <a:ea typeface="Arial"/>
                <a:cs typeface="Arial"/>
                <a:sym typeface="Arial"/>
              </a:rPr>
              <a:t>“</a:t>
            </a:r>
            <a:endParaRPr/>
          </a:p>
        </p:txBody>
      </p:sp>
      <p:sp>
        <p:nvSpPr>
          <p:cNvPr id="99" name="Google Shape;99;p35"/>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36"/>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6"/>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03" name="Google Shape;103;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7"/>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37"/>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0" name="Google Shape;110;p37"/>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1" name="Google Shape;111;p37"/>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2" name="Google Shape;112;p37"/>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3" name="Google Shape;113;p37"/>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4" name="Google Shape;114;p37"/>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37"/>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3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8"/>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2" name="Google Shape;122;p38"/>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3" name="Google Shape;123;p38"/>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38"/>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38"/>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6" name="Google Shape;126;p38"/>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7" name="Google Shape;127;p38"/>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8" name="Google Shape;128;p38"/>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9" name="Google Shape;129;p38"/>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30" name="Google Shape;130;p38"/>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38"/>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3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9"/>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40"/>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40"/>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4" name="Google Shape;144;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6"/>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6"/>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6" name="Google Shape;36;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7"/>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2" name="Google Shape;42;p27"/>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3" name="Google Shape;43;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9" name="Google Shape;49;p28"/>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28"/>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1" name="Google Shape;51;p28"/>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2" name="Google Shape;52;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31"/>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1"/>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7" name="Google Shape;67;p31"/>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8" name="Google Shape;68;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32"/>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2"/>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4" name="Google Shape;74;p32"/>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5" name="Google Shape;75;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23"/>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23"/>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23"/>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3"/>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23"/>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 name="Google Shape;15;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2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
          <p:cNvSpPr txBox="1"/>
          <p:nvPr>
            <p:ph type="ctrTitle"/>
          </p:nvPr>
        </p:nvSpPr>
        <p:spPr>
          <a:xfrm>
            <a:off x="449580" y="2541298"/>
            <a:ext cx="11292840" cy="1775405"/>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Arial Black"/>
              <a:buNone/>
            </a:pPr>
            <a:r>
              <a:rPr lang="en-IN" sz="5400">
                <a:latin typeface="Arial Black"/>
                <a:ea typeface="Arial Black"/>
                <a:cs typeface="Arial Black"/>
                <a:sym typeface="Arial Black"/>
              </a:rPr>
              <a:t>Predictive Attrition Insights Through Interactive Dashboards</a:t>
            </a:r>
            <a:endParaRPr sz="5400">
              <a:latin typeface="Arial Black"/>
              <a:ea typeface="Arial Black"/>
              <a:cs typeface="Arial Black"/>
              <a:sym typeface="Arial Black"/>
            </a:endParaRPr>
          </a:p>
        </p:txBody>
      </p:sp>
      <p:sp>
        <p:nvSpPr>
          <p:cNvPr id="153" name="Google Shape;153;p1"/>
          <p:cNvSpPr txBox="1"/>
          <p:nvPr/>
        </p:nvSpPr>
        <p:spPr>
          <a:xfrm>
            <a:off x="8513064" y="5371983"/>
            <a:ext cx="3229356" cy="1169551"/>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1100" u="none" cap="none" strike="noStrike">
                <a:solidFill>
                  <a:schemeClr val="lt2"/>
                </a:solidFill>
                <a:latin typeface="Arial Black"/>
                <a:ea typeface="Arial Black"/>
                <a:cs typeface="Arial Black"/>
                <a:sym typeface="Arial Black"/>
              </a:rPr>
              <a:t> MOHAMED</a:t>
            </a:r>
            <a:r>
              <a:rPr b="1" i="0" lang="en-IN" sz="2400" u="none" cap="none" strike="noStrike">
                <a:solidFill>
                  <a:schemeClr val="lt2"/>
                </a:solidFill>
                <a:latin typeface="Arial Black"/>
                <a:ea typeface="Arial Black"/>
                <a:cs typeface="Arial Black"/>
                <a:sym typeface="Arial Black"/>
              </a:rPr>
              <a:t> </a:t>
            </a:r>
            <a:r>
              <a:rPr b="1" i="0" lang="en-IN" sz="1100" u="none" cap="none" strike="noStrike">
                <a:solidFill>
                  <a:schemeClr val="lt2"/>
                </a:solidFill>
                <a:latin typeface="Arial Black"/>
                <a:ea typeface="Arial Black"/>
                <a:cs typeface="Arial Black"/>
                <a:sym typeface="Arial Black"/>
              </a:rPr>
              <a:t>SAHAD M I</a:t>
            </a:r>
            <a:endParaRPr/>
          </a:p>
          <a:p>
            <a:pPr indent="0" lvl="0" marL="0" marR="0" rtl="0" algn="ctr">
              <a:spcBef>
                <a:spcPts val="0"/>
              </a:spcBef>
              <a:spcAft>
                <a:spcPts val="0"/>
              </a:spcAft>
              <a:buNone/>
            </a:pPr>
            <a:r>
              <a:rPr b="1" i="0" lang="en-IN" sz="1100" u="none" cap="none" strike="noStrike">
                <a:solidFill>
                  <a:schemeClr val="lt2"/>
                </a:solidFill>
                <a:latin typeface="Arial Black"/>
                <a:ea typeface="Arial Black"/>
                <a:cs typeface="Arial Black"/>
                <a:sym typeface="Arial Black"/>
              </a:rPr>
              <a:t> </a:t>
            </a:r>
            <a:endParaRPr/>
          </a:p>
          <a:p>
            <a:pPr indent="0" lvl="0" marL="0" marR="0" rtl="0" algn="ctr">
              <a:spcBef>
                <a:spcPts val="0"/>
              </a:spcBef>
              <a:spcAft>
                <a:spcPts val="0"/>
              </a:spcAft>
              <a:buNone/>
            </a:pPr>
            <a:r>
              <a:rPr b="1" i="0" lang="en-IN" sz="1100" u="none" cap="none" strike="noStrike">
                <a:solidFill>
                  <a:schemeClr val="lt2"/>
                </a:solidFill>
                <a:latin typeface="Arial Black"/>
                <a:ea typeface="Arial Black"/>
                <a:cs typeface="Arial Black"/>
                <a:sym typeface="Arial Black"/>
              </a:rPr>
              <a:t>Batch : E</a:t>
            </a:r>
            <a:endParaRPr/>
          </a:p>
          <a:p>
            <a:pPr indent="0" lvl="0" marL="0" marR="0" rtl="0" algn="ctr">
              <a:spcBef>
                <a:spcPts val="0"/>
              </a:spcBef>
              <a:spcAft>
                <a:spcPts val="0"/>
              </a:spcAft>
              <a:buNone/>
            </a:pPr>
            <a:r>
              <a:rPr b="1" i="0" lang="en-IN" sz="1100" u="none" cap="none" strike="noStrike">
                <a:solidFill>
                  <a:schemeClr val="lt2"/>
                </a:solidFill>
                <a:latin typeface="Arial Black"/>
                <a:ea typeface="Arial Black"/>
                <a:cs typeface="Arial Black"/>
                <a:sym typeface="Arial Black"/>
              </a:rPr>
              <a:t>DATE: 05/04/2025</a:t>
            </a:r>
            <a:r>
              <a:rPr b="1" i="0" lang="en-IN" sz="2400" u="none" cap="none" strike="noStrike">
                <a:solidFill>
                  <a:schemeClr val="lt2"/>
                </a:solidFill>
                <a:latin typeface="Arial Black"/>
                <a:ea typeface="Arial Black"/>
                <a:cs typeface="Arial Black"/>
                <a:sym typeface="Arial Black"/>
              </a:rPr>
              <a:t> </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27" name="Shape 227"/>
        <p:cNvGrpSpPr/>
        <p:nvPr/>
      </p:nvGrpSpPr>
      <p:grpSpPr>
        <a:xfrm>
          <a:off x="0" y="0"/>
          <a:ext cx="0" cy="0"/>
          <a:chOff x="0" y="0"/>
          <a:chExt cx="0" cy="0"/>
        </a:xfrm>
      </p:grpSpPr>
      <p:sp>
        <p:nvSpPr>
          <p:cNvPr id="228" name="Google Shape;228;p10"/>
          <p:cNvSpPr txBox="1"/>
          <p:nvPr/>
        </p:nvSpPr>
        <p:spPr>
          <a:xfrm>
            <a:off x="1143000" y="777240"/>
            <a:ext cx="8567928" cy="57996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2"/>
              </a:buClr>
              <a:buSzPts val="2400"/>
              <a:buFont typeface="Noto Sans Symbols"/>
              <a:buChar char="❑"/>
            </a:pPr>
            <a:r>
              <a:rPr lang="en-IN" sz="2400">
                <a:solidFill>
                  <a:schemeClr val="lt2"/>
                </a:solidFill>
                <a:latin typeface="Times New Roman"/>
                <a:ea typeface="Times New Roman"/>
                <a:cs typeface="Times New Roman"/>
                <a:sym typeface="Times New Roman"/>
              </a:rPr>
              <a:t>Model Performance Comparison :</a:t>
            </a:r>
            <a:endParaRPr b="1" sz="2000">
              <a:solidFill>
                <a:schemeClr val="lt2"/>
              </a:solidFill>
              <a:latin typeface="Times New Roman"/>
              <a:ea typeface="Times New Roman"/>
              <a:cs typeface="Times New Roman"/>
              <a:sym typeface="Times New Roman"/>
            </a:endParaRPr>
          </a:p>
        </p:txBody>
      </p:sp>
      <p:graphicFrame>
        <p:nvGraphicFramePr>
          <p:cNvPr id="229" name="Google Shape;229;p10"/>
          <p:cNvGraphicFramePr/>
          <p:nvPr/>
        </p:nvGraphicFramePr>
        <p:xfrm>
          <a:off x="614172" y="2127842"/>
          <a:ext cx="3000000" cy="3000000"/>
        </p:xfrm>
        <a:graphic>
          <a:graphicData uri="http://schemas.openxmlformats.org/drawingml/2006/table">
            <a:tbl>
              <a:tblPr bandRow="1" firstRow="1">
                <a:noFill/>
                <a:tableStyleId>{9C25CC4E-269B-4246-9437-A17797DF0E0C}</a:tableStyleId>
              </a:tblPr>
              <a:tblGrid>
                <a:gridCol w="2046725"/>
                <a:gridCol w="1607825"/>
                <a:gridCol w="1827275"/>
                <a:gridCol w="1827275"/>
                <a:gridCol w="1827275"/>
                <a:gridCol w="1827275"/>
              </a:tblGrid>
              <a:tr h="370850">
                <a:tc>
                  <a:txBody>
                    <a:bodyPr/>
                    <a:lstStyle/>
                    <a:p>
                      <a:pPr indent="0" lvl="0" marL="0" marR="0" rtl="0" algn="ctr">
                        <a:spcBef>
                          <a:spcPts val="0"/>
                        </a:spcBef>
                        <a:spcAft>
                          <a:spcPts val="0"/>
                        </a:spcAft>
                        <a:buNone/>
                      </a:pPr>
                      <a:r>
                        <a:rPr lang="en-IN" sz="1800" u="none" cap="none" strike="noStrike">
                          <a:solidFill>
                            <a:schemeClr val="lt2"/>
                          </a:solidFill>
                          <a:latin typeface="Times New Roman"/>
                          <a:ea typeface="Times New Roman"/>
                          <a:cs typeface="Times New Roman"/>
                          <a:sym typeface="Times New Roman"/>
                        </a:rPr>
                        <a:t>Model</a:t>
                      </a:r>
                      <a:endParaRPr/>
                    </a:p>
                  </a:txBody>
                  <a:tcPr marT="45725" marB="45725" marR="91450" marL="91450" anchor="ctr"/>
                </a:tc>
                <a:tc>
                  <a:txBody>
                    <a:bodyPr/>
                    <a:lstStyle/>
                    <a:p>
                      <a:pPr indent="0" lvl="0" marL="0" marR="0" rtl="0" algn="ctr">
                        <a:spcBef>
                          <a:spcPts val="0"/>
                        </a:spcBef>
                        <a:spcAft>
                          <a:spcPts val="0"/>
                        </a:spcAft>
                        <a:buNone/>
                      </a:pPr>
                      <a:r>
                        <a:rPr b="1" lang="en-IN" sz="1800" u="none" cap="none" strike="noStrike">
                          <a:solidFill>
                            <a:schemeClr val="lt2"/>
                          </a:solidFill>
                          <a:latin typeface="Times New Roman"/>
                          <a:ea typeface="Times New Roman"/>
                          <a:cs typeface="Times New Roman"/>
                          <a:sym typeface="Times New Roman"/>
                        </a:rPr>
                        <a:t>Accuracy</a:t>
                      </a:r>
                      <a:endParaRPr/>
                    </a:p>
                  </a:txBody>
                  <a:tcPr marT="45725" marB="45725" marR="91450" marL="91450" anchor="ctr"/>
                </a:tc>
                <a:tc>
                  <a:txBody>
                    <a:bodyPr/>
                    <a:lstStyle/>
                    <a:p>
                      <a:pPr indent="0" lvl="0" marL="0" marR="0" rtl="0" algn="ctr">
                        <a:spcBef>
                          <a:spcPts val="0"/>
                        </a:spcBef>
                        <a:spcAft>
                          <a:spcPts val="0"/>
                        </a:spcAft>
                        <a:buNone/>
                      </a:pPr>
                      <a:r>
                        <a:rPr b="1" lang="en-IN" sz="1800" u="none" cap="none" strike="noStrike">
                          <a:solidFill>
                            <a:schemeClr val="lt2"/>
                          </a:solidFill>
                          <a:latin typeface="Times New Roman"/>
                          <a:ea typeface="Times New Roman"/>
                          <a:cs typeface="Times New Roman"/>
                          <a:sym typeface="Times New Roman"/>
                        </a:rPr>
                        <a:t>Precision</a:t>
                      </a:r>
                      <a:endParaRPr/>
                    </a:p>
                  </a:txBody>
                  <a:tcPr marT="45725" marB="45725" marR="91450" marL="91450" anchor="ctr"/>
                </a:tc>
                <a:tc>
                  <a:txBody>
                    <a:bodyPr/>
                    <a:lstStyle/>
                    <a:p>
                      <a:pPr indent="0" lvl="0" marL="0" marR="0" rtl="0" algn="ctr">
                        <a:spcBef>
                          <a:spcPts val="0"/>
                        </a:spcBef>
                        <a:spcAft>
                          <a:spcPts val="0"/>
                        </a:spcAft>
                        <a:buNone/>
                      </a:pPr>
                      <a:r>
                        <a:rPr b="1" lang="en-IN" sz="1800" u="none" cap="none" strike="noStrike">
                          <a:solidFill>
                            <a:schemeClr val="lt2"/>
                          </a:solidFill>
                          <a:latin typeface="Times New Roman"/>
                          <a:ea typeface="Times New Roman"/>
                          <a:cs typeface="Times New Roman"/>
                          <a:sym typeface="Times New Roman"/>
                        </a:rPr>
                        <a:t>Recall</a:t>
                      </a:r>
                      <a:endParaRPr/>
                    </a:p>
                  </a:txBody>
                  <a:tcPr marT="45725" marB="45725" marR="91450" marL="91450"/>
                </a:tc>
                <a:tc>
                  <a:txBody>
                    <a:bodyPr/>
                    <a:lstStyle/>
                    <a:p>
                      <a:pPr indent="0" lvl="0" marL="0" marR="0" rtl="0" algn="ctr">
                        <a:spcBef>
                          <a:spcPts val="0"/>
                        </a:spcBef>
                        <a:spcAft>
                          <a:spcPts val="0"/>
                        </a:spcAft>
                        <a:buNone/>
                      </a:pPr>
                      <a:r>
                        <a:rPr b="1" lang="en-IN" sz="1800" u="none" cap="none" strike="noStrike">
                          <a:solidFill>
                            <a:schemeClr val="lt2"/>
                          </a:solidFill>
                          <a:latin typeface="Times New Roman"/>
                          <a:ea typeface="Times New Roman"/>
                          <a:cs typeface="Times New Roman"/>
                          <a:sym typeface="Times New Roman"/>
                        </a:rPr>
                        <a:t>F1-score</a:t>
                      </a:r>
                      <a:endParaRPr/>
                    </a:p>
                  </a:txBody>
                  <a:tcPr marT="45725" marB="45725" marR="91450" marL="91450"/>
                </a:tc>
                <a:tc>
                  <a:txBody>
                    <a:bodyPr/>
                    <a:lstStyle/>
                    <a:p>
                      <a:pPr indent="0" lvl="0" marL="0" marR="0" rtl="0" algn="l">
                        <a:spcBef>
                          <a:spcPts val="0"/>
                        </a:spcBef>
                        <a:spcAft>
                          <a:spcPts val="0"/>
                        </a:spcAft>
                        <a:buNone/>
                      </a:pPr>
                      <a:r>
                        <a:rPr b="1" lang="en-IN" sz="1800" u="none" cap="none" strike="noStrike">
                          <a:solidFill>
                            <a:schemeClr val="lt2"/>
                          </a:solidFill>
                          <a:latin typeface="Times New Roman"/>
                          <a:ea typeface="Times New Roman"/>
                          <a:cs typeface="Times New Roman"/>
                          <a:sym typeface="Times New Roman"/>
                        </a:rPr>
                        <a:t>ROC</a:t>
                      </a:r>
                      <a:r>
                        <a:rPr b="1" i="0" lang="en-IN" sz="1800" u="none" cap="none" strike="noStrike">
                          <a:solidFill>
                            <a:schemeClr val="lt2"/>
                          </a:solidFill>
                          <a:latin typeface="Century Gothic"/>
                          <a:ea typeface="Century Gothic"/>
                          <a:cs typeface="Century Gothic"/>
                          <a:sym typeface="Century Gothic"/>
                        </a:rPr>
                        <a:t> </a:t>
                      </a:r>
                      <a:r>
                        <a:rPr b="1" lang="en-IN" sz="1800" u="none" cap="none" strike="noStrike">
                          <a:solidFill>
                            <a:schemeClr val="lt2"/>
                          </a:solidFill>
                          <a:latin typeface="Times New Roman"/>
                          <a:ea typeface="Times New Roman"/>
                          <a:cs typeface="Times New Roman"/>
                          <a:sym typeface="Times New Roman"/>
                        </a:rPr>
                        <a:t>AUC</a:t>
                      </a:r>
                      <a:endParaRPr/>
                    </a:p>
                  </a:txBody>
                  <a:tcPr marT="45725" marB="45725" marR="91450" marL="91450"/>
                </a:tc>
              </a:tr>
              <a:tr h="370850">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Logistic Regression</a:t>
                      </a:r>
                      <a:endParaRPr sz="1800">
                        <a:solidFill>
                          <a:schemeClr val="lt2"/>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lt2"/>
                        </a:buClr>
                        <a:buSzPts val="1800"/>
                        <a:buFont typeface="Times New Roman"/>
                        <a:buNone/>
                      </a:pPr>
                      <a:r>
                        <a:rPr b="0" i="0" lang="en-IN" sz="1800">
                          <a:solidFill>
                            <a:schemeClr val="lt2"/>
                          </a:solidFill>
                          <a:latin typeface="Times New Roman"/>
                          <a:ea typeface="Times New Roman"/>
                          <a:cs typeface="Times New Roman"/>
                          <a:sym typeface="Times New Roman"/>
                        </a:rPr>
                        <a:t>0.72</a:t>
                      </a:r>
                      <a:endParaRPr sz="1800">
                        <a:solidFill>
                          <a:schemeClr val="lt2"/>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0.68</a:t>
                      </a:r>
                      <a:endParaRPr/>
                    </a:p>
                  </a:txBody>
                  <a:tcPr marT="45725" marB="45725" marR="91450" marL="91450"/>
                </a:tc>
                <a:tc>
                  <a:txBody>
                    <a:bodyPr/>
                    <a:lstStyle/>
                    <a:p>
                      <a:pPr indent="0" lvl="0" marL="0" marR="0" rtl="0" algn="ctr">
                        <a:spcBef>
                          <a:spcPts val="0"/>
                        </a:spcBef>
                        <a:spcAft>
                          <a:spcPts val="0"/>
                        </a:spcAft>
                        <a:buNone/>
                      </a:pPr>
                      <a:r>
                        <a:rPr lang="en-IN" sz="1800">
                          <a:solidFill>
                            <a:schemeClr val="lt2"/>
                          </a:solidFill>
                          <a:latin typeface="Times New Roman"/>
                          <a:ea typeface="Times New Roman"/>
                          <a:cs typeface="Times New Roman"/>
                          <a:sym typeface="Times New Roman"/>
                        </a:rPr>
                        <a:t>0.60</a:t>
                      </a:r>
                      <a:endParaRPr/>
                    </a:p>
                  </a:txBody>
                  <a:tcPr marT="45725" marB="45725" marR="91450" marL="91450" anchor="ctr"/>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0.64</a:t>
                      </a:r>
                      <a:endParaRPr sz="1800">
                        <a:solidFill>
                          <a:schemeClr val="lt2"/>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0.70</a:t>
                      </a:r>
                      <a:endParaRPr sz="1800">
                        <a:solidFill>
                          <a:schemeClr val="lt2"/>
                        </a:solidFill>
                        <a:latin typeface="Times New Roman"/>
                        <a:ea typeface="Times New Roman"/>
                        <a:cs typeface="Times New Roman"/>
                        <a:sym typeface="Times New Roman"/>
                      </a:endParaRPr>
                    </a:p>
                  </a:txBody>
                  <a:tcPr marT="45725" marB="45725" marR="91450" marL="91450"/>
                </a:tc>
              </a:tr>
              <a:tr h="370850">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Decision Tree</a:t>
                      </a:r>
                      <a:endParaRPr sz="1800">
                        <a:solidFill>
                          <a:schemeClr val="lt2"/>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0.70</a:t>
                      </a:r>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0.65</a:t>
                      </a:r>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0.62</a:t>
                      </a:r>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0.63</a:t>
                      </a:r>
                      <a:endParaRPr sz="1800">
                        <a:solidFill>
                          <a:schemeClr val="lt2"/>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0.68</a:t>
                      </a:r>
                      <a:endParaRPr sz="1800">
                        <a:solidFill>
                          <a:schemeClr val="lt2"/>
                        </a:solidFill>
                        <a:latin typeface="Times New Roman"/>
                        <a:ea typeface="Times New Roman"/>
                        <a:cs typeface="Times New Roman"/>
                        <a:sym typeface="Times New Roman"/>
                      </a:endParaRPr>
                    </a:p>
                  </a:txBody>
                  <a:tcPr marT="45725" marB="45725" marR="91450" marL="91450"/>
                </a:tc>
              </a:tr>
              <a:tr h="160575">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Random</a:t>
                      </a:r>
                      <a:r>
                        <a:rPr b="0" i="0" lang="en-IN" sz="1800">
                          <a:solidFill>
                            <a:schemeClr val="lt2"/>
                          </a:solidFill>
                          <a:latin typeface="Century Gothic"/>
                          <a:ea typeface="Century Gothic"/>
                          <a:cs typeface="Century Gothic"/>
                          <a:sym typeface="Century Gothic"/>
                        </a:rPr>
                        <a:t> </a:t>
                      </a:r>
                      <a:r>
                        <a:rPr b="0" i="0" lang="en-IN" sz="1800">
                          <a:solidFill>
                            <a:schemeClr val="lt2"/>
                          </a:solidFill>
                          <a:latin typeface="Times New Roman"/>
                          <a:ea typeface="Times New Roman"/>
                          <a:cs typeface="Times New Roman"/>
                          <a:sym typeface="Times New Roman"/>
                        </a:rPr>
                        <a:t>Forest</a:t>
                      </a:r>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0.74</a:t>
                      </a:r>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0.72</a:t>
                      </a:r>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0.70</a:t>
                      </a:r>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0.71</a:t>
                      </a:r>
                      <a:endParaRPr sz="1800">
                        <a:solidFill>
                          <a:schemeClr val="lt2"/>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n-IN" sz="1800">
                          <a:solidFill>
                            <a:schemeClr val="lt2"/>
                          </a:solidFill>
                          <a:latin typeface="Times New Roman"/>
                          <a:ea typeface="Times New Roman"/>
                          <a:cs typeface="Times New Roman"/>
                          <a:sym typeface="Times New Roman"/>
                        </a:rPr>
                        <a:t>0.73</a:t>
                      </a:r>
                      <a:endParaRPr/>
                    </a:p>
                  </a:txBody>
                  <a:tcPr marT="45725" marB="45725" marR="91450" marL="91450" anchor="ctr"/>
                </a:tc>
              </a:tr>
              <a:tr h="370850">
                <a:tc>
                  <a:txBody>
                    <a:bodyPr/>
                    <a:lstStyle/>
                    <a:p>
                      <a:pPr indent="0" lvl="0" marL="0" marR="0" rtl="0" algn="ctr">
                        <a:spcBef>
                          <a:spcPts val="0"/>
                        </a:spcBef>
                        <a:spcAft>
                          <a:spcPts val="0"/>
                        </a:spcAft>
                        <a:buNone/>
                      </a:pPr>
                      <a:r>
                        <a:rPr b="1" i="0" lang="en-IN" sz="1800">
                          <a:solidFill>
                            <a:schemeClr val="lt2"/>
                          </a:solidFill>
                          <a:latin typeface="Times New Roman"/>
                          <a:ea typeface="Times New Roman"/>
                          <a:cs typeface="Times New Roman"/>
                          <a:sym typeface="Times New Roman"/>
                        </a:rPr>
                        <a:t>XGBoost</a:t>
                      </a:r>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0.7589</a:t>
                      </a:r>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0.7433</a:t>
                      </a:r>
                      <a:endParaRPr/>
                    </a:p>
                  </a:txBody>
                  <a:tcPr marT="45725" marB="45725" marR="91450" marL="91450" anchor="ctr"/>
                </a:tc>
                <a:tc>
                  <a:txBody>
                    <a:bodyPr/>
                    <a:lstStyle/>
                    <a:p>
                      <a:pPr indent="0" lvl="0" marL="0" marR="0" rtl="0" algn="ctr">
                        <a:spcBef>
                          <a:spcPts val="0"/>
                        </a:spcBef>
                        <a:spcAft>
                          <a:spcPts val="0"/>
                        </a:spcAft>
                        <a:buNone/>
                      </a:pPr>
                      <a:r>
                        <a:rPr lang="en-IN" sz="1800">
                          <a:solidFill>
                            <a:schemeClr val="lt2"/>
                          </a:solidFill>
                          <a:latin typeface="Times New Roman"/>
                          <a:ea typeface="Times New Roman"/>
                          <a:cs typeface="Times New Roman"/>
                          <a:sym typeface="Times New Roman"/>
                        </a:rPr>
                        <a:t>0.7469</a:t>
                      </a:r>
                      <a:endParaRPr/>
                    </a:p>
                  </a:txBody>
                  <a:tcPr marT="45725" marB="45725" marR="91450" marL="91450" anchor="ctr"/>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0.7451</a:t>
                      </a:r>
                      <a:endParaRPr sz="1800">
                        <a:solidFill>
                          <a:schemeClr val="lt2"/>
                        </a:solidFill>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0" i="0" lang="en-IN" sz="1800">
                          <a:solidFill>
                            <a:schemeClr val="lt2"/>
                          </a:solidFill>
                          <a:latin typeface="Times New Roman"/>
                          <a:ea typeface="Times New Roman"/>
                          <a:cs typeface="Times New Roman"/>
                          <a:sym typeface="Times New Roman"/>
                        </a:rPr>
                        <a:t>0.7583</a:t>
                      </a:r>
                      <a:endParaRPr sz="1800">
                        <a:solidFill>
                          <a:schemeClr val="lt2"/>
                        </a:solidFill>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mc:AlternateContent>
    <mc:Choice Requires="p14">
      <p:transition spd="slow" p14:dur="3400">
        <p14:reveal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34" name="Shape 234"/>
        <p:cNvGrpSpPr/>
        <p:nvPr/>
      </p:nvGrpSpPr>
      <p:grpSpPr>
        <a:xfrm>
          <a:off x="0" y="0"/>
          <a:ext cx="0" cy="0"/>
          <a:chOff x="0" y="0"/>
          <a:chExt cx="0" cy="0"/>
        </a:xfrm>
      </p:grpSpPr>
      <p:sp>
        <p:nvSpPr>
          <p:cNvPr id="235" name="Google Shape;235;p11"/>
          <p:cNvSpPr txBox="1"/>
          <p:nvPr/>
        </p:nvSpPr>
        <p:spPr>
          <a:xfrm>
            <a:off x="1051560" y="406908"/>
            <a:ext cx="8567928" cy="57996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2"/>
              </a:buClr>
              <a:buSzPts val="2400"/>
              <a:buFont typeface="Noto Sans Symbols"/>
              <a:buChar char="❑"/>
            </a:pPr>
            <a:r>
              <a:rPr lang="en-IN" sz="2400">
                <a:solidFill>
                  <a:schemeClr val="lt2"/>
                </a:solidFill>
                <a:latin typeface="Times New Roman"/>
                <a:ea typeface="Times New Roman"/>
                <a:cs typeface="Times New Roman"/>
                <a:sym typeface="Times New Roman"/>
              </a:rPr>
              <a:t>Confusion Matrix:</a:t>
            </a:r>
            <a:endParaRPr b="1" sz="2000">
              <a:solidFill>
                <a:schemeClr val="lt2"/>
              </a:solidFill>
              <a:latin typeface="Times New Roman"/>
              <a:ea typeface="Times New Roman"/>
              <a:cs typeface="Times New Roman"/>
              <a:sym typeface="Times New Roman"/>
            </a:endParaRPr>
          </a:p>
        </p:txBody>
      </p:sp>
      <p:pic>
        <p:nvPicPr>
          <p:cNvPr id="236" name="Google Shape;236;p11"/>
          <p:cNvPicPr preferRelativeResize="0"/>
          <p:nvPr/>
        </p:nvPicPr>
        <p:blipFill rotWithShape="1">
          <a:blip r:embed="rId3">
            <a:alphaModFix/>
          </a:blip>
          <a:srcRect b="0" l="0" r="0" t="0"/>
          <a:stretch/>
        </p:blipFill>
        <p:spPr>
          <a:xfrm>
            <a:off x="1179576" y="986875"/>
            <a:ext cx="4846320" cy="3310805"/>
          </a:xfrm>
          <a:prstGeom prst="rect">
            <a:avLst/>
          </a:prstGeom>
          <a:noFill/>
          <a:ln>
            <a:noFill/>
          </a:ln>
        </p:spPr>
      </p:pic>
      <p:sp>
        <p:nvSpPr>
          <p:cNvPr id="237" name="Google Shape;237;p11"/>
          <p:cNvSpPr txBox="1"/>
          <p:nvPr/>
        </p:nvSpPr>
        <p:spPr>
          <a:xfrm>
            <a:off x="1051560" y="4654296"/>
            <a:ext cx="10250424" cy="170418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 </a:t>
            </a:r>
            <a:r>
              <a:rPr lang="en-IN" sz="1800">
                <a:solidFill>
                  <a:schemeClr val="lt1"/>
                </a:solidFill>
                <a:latin typeface="Times New Roman"/>
                <a:ea typeface="Times New Roman"/>
                <a:cs typeface="Times New Roman"/>
                <a:sym typeface="Times New Roman"/>
              </a:rPr>
              <a:t>True Positives (TP = 4757): These are the employees who were predicted to leave, and they actually did</a:t>
            </a:r>
            <a:endParaRPr/>
          </a:p>
          <a:p>
            <a:pPr indent="-285750" lvl="0" marL="285750" marR="0" rtl="0" algn="l">
              <a:lnSpc>
                <a:spcPct val="150000"/>
              </a:lnSpc>
              <a:spcBef>
                <a:spcPts val="0"/>
              </a:spcBef>
              <a:spcAft>
                <a:spcPts val="0"/>
              </a:spcAft>
              <a:buClr>
                <a:schemeClr val="lt1"/>
              </a:buClr>
              <a:buSzPts val="1800"/>
              <a:buFont typeface="Noto Sans Symbols"/>
              <a:buChar char="✔"/>
            </a:pPr>
            <a:r>
              <a:rPr lang="en-IN" sz="1800">
                <a:solidFill>
                  <a:schemeClr val="lt1"/>
                </a:solidFill>
                <a:latin typeface="Times New Roman"/>
                <a:ea typeface="Times New Roman"/>
                <a:cs typeface="Times New Roman"/>
                <a:sym typeface="Times New Roman"/>
              </a:rPr>
              <a:t>True Negatives (TN = 5320): These are the employees predicted to stay, and they did stay.</a:t>
            </a:r>
            <a:endParaRPr/>
          </a:p>
          <a:p>
            <a:pPr indent="0" lvl="0" marL="0" marR="0" rtl="0" algn="l">
              <a:lnSpc>
                <a:spcPct val="150000"/>
              </a:lnSpc>
              <a:spcBef>
                <a:spcPts val="0"/>
              </a:spcBef>
              <a:spcAft>
                <a:spcPts val="0"/>
              </a:spcAft>
              <a:buNone/>
            </a:pPr>
            <a:r>
              <a:rPr lang="en-IN" sz="1800">
                <a:solidFill>
                  <a:schemeClr val="lt1"/>
                </a:solidFill>
                <a:latin typeface="Times New Roman"/>
                <a:ea typeface="Times New Roman"/>
                <a:cs typeface="Times New Roman"/>
                <a:sym typeface="Times New Roman"/>
              </a:rPr>
              <a:t>❌ False Positives (FP = 2495): These are employees predicted to leave, but they actually stayed.</a:t>
            </a:r>
            <a:endParaRPr/>
          </a:p>
          <a:p>
            <a:pPr indent="0" lvl="0" marL="0" marR="0" rtl="0" algn="l">
              <a:lnSpc>
                <a:spcPct val="150000"/>
              </a:lnSpc>
              <a:spcBef>
                <a:spcPts val="0"/>
              </a:spcBef>
              <a:spcAft>
                <a:spcPts val="0"/>
              </a:spcAft>
              <a:buNone/>
            </a:pPr>
            <a:r>
              <a:rPr lang="en-IN" sz="1800">
                <a:solidFill>
                  <a:schemeClr val="lt1"/>
                </a:solidFill>
                <a:latin typeface="Times New Roman"/>
                <a:ea typeface="Times New Roman"/>
                <a:cs typeface="Times New Roman"/>
                <a:sym typeface="Times New Roman"/>
              </a:rPr>
              <a:t>❌ False Negatives (FN = 2221): These are employees predicted to stay, but they ended up leaving.</a:t>
            </a:r>
            <a:endParaRPr sz="1800">
              <a:solidFill>
                <a:schemeClr val="lt1"/>
              </a:solidFill>
              <a:latin typeface="Times New Roman"/>
              <a:ea typeface="Times New Roman"/>
              <a:cs typeface="Times New Roman"/>
              <a:sym typeface="Times New Roman"/>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42" name="Shape 242"/>
        <p:cNvGrpSpPr/>
        <p:nvPr/>
      </p:nvGrpSpPr>
      <p:grpSpPr>
        <a:xfrm>
          <a:off x="0" y="0"/>
          <a:ext cx="0" cy="0"/>
          <a:chOff x="0" y="0"/>
          <a:chExt cx="0" cy="0"/>
        </a:xfrm>
      </p:grpSpPr>
      <p:sp>
        <p:nvSpPr>
          <p:cNvPr id="243" name="Google Shape;243;p12"/>
          <p:cNvSpPr txBox="1"/>
          <p:nvPr/>
        </p:nvSpPr>
        <p:spPr>
          <a:xfrm>
            <a:off x="2036064" y="2967335"/>
            <a:ext cx="81198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5400">
                <a:solidFill>
                  <a:schemeClr val="lt1"/>
                </a:solidFill>
                <a:latin typeface="Arial Black"/>
                <a:ea typeface="Arial Black"/>
                <a:cs typeface="Arial Black"/>
                <a:sym typeface="Arial Black"/>
              </a:rPr>
              <a:t>Dashboard Overview</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48" name="Shape 248"/>
        <p:cNvGrpSpPr/>
        <p:nvPr/>
      </p:nvGrpSpPr>
      <p:grpSpPr>
        <a:xfrm>
          <a:off x="0" y="0"/>
          <a:ext cx="0" cy="0"/>
          <a:chOff x="0" y="0"/>
          <a:chExt cx="0" cy="0"/>
        </a:xfrm>
      </p:grpSpPr>
      <p:pic>
        <p:nvPicPr>
          <p:cNvPr id="249" name="Google Shape;249;p13"/>
          <p:cNvPicPr preferRelativeResize="0"/>
          <p:nvPr/>
        </p:nvPicPr>
        <p:blipFill rotWithShape="1">
          <a:blip r:embed="rId3">
            <a:alphaModFix/>
          </a:blip>
          <a:srcRect b="0" l="0" r="0" t="0"/>
          <a:stretch/>
        </p:blipFill>
        <p:spPr>
          <a:xfrm>
            <a:off x="1" y="0"/>
            <a:ext cx="12192000" cy="6858000"/>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54" name="Shape 254"/>
        <p:cNvGrpSpPr/>
        <p:nvPr/>
      </p:nvGrpSpPr>
      <p:grpSpPr>
        <a:xfrm>
          <a:off x="0" y="0"/>
          <a:ext cx="0" cy="0"/>
          <a:chOff x="0" y="0"/>
          <a:chExt cx="0" cy="0"/>
        </a:xfrm>
      </p:grpSpPr>
      <p:pic>
        <p:nvPicPr>
          <p:cNvPr id="255" name="Google Shape;255;p14"/>
          <p:cNvPicPr preferRelativeResize="0"/>
          <p:nvPr/>
        </p:nvPicPr>
        <p:blipFill rotWithShape="1">
          <a:blip r:embed="rId3">
            <a:alphaModFix/>
          </a:blip>
          <a:srcRect b="0" l="0" r="0" t="0"/>
          <a:stretch/>
        </p:blipFill>
        <p:spPr>
          <a:xfrm>
            <a:off x="1" y="0"/>
            <a:ext cx="12192000" cy="6858000"/>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60" name="Shape 260"/>
        <p:cNvGrpSpPr/>
        <p:nvPr/>
      </p:nvGrpSpPr>
      <p:grpSpPr>
        <a:xfrm>
          <a:off x="0" y="0"/>
          <a:ext cx="0" cy="0"/>
          <a:chOff x="0" y="0"/>
          <a:chExt cx="0" cy="0"/>
        </a:xfrm>
      </p:grpSpPr>
      <p:pic>
        <p:nvPicPr>
          <p:cNvPr id="261" name="Google Shape;261;p15"/>
          <p:cNvPicPr preferRelativeResize="0"/>
          <p:nvPr/>
        </p:nvPicPr>
        <p:blipFill rotWithShape="1">
          <a:blip r:embed="rId3">
            <a:alphaModFix/>
          </a:blip>
          <a:srcRect b="0" l="0" r="0" t="0"/>
          <a:stretch/>
        </p:blipFill>
        <p:spPr>
          <a:xfrm>
            <a:off x="1" y="0"/>
            <a:ext cx="12192000" cy="6858000"/>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262" name="Google Shape;262;p15"/>
          <p:cNvPicPr preferRelativeResize="0"/>
          <p:nvPr/>
        </p:nvPicPr>
        <p:blipFill rotWithShape="1">
          <a:blip r:embed="rId4">
            <a:alphaModFix/>
          </a:blip>
          <a:srcRect b="0" l="0" r="0" t="0"/>
          <a:stretch/>
        </p:blipFill>
        <p:spPr>
          <a:xfrm>
            <a:off x="166687" y="0"/>
            <a:ext cx="11858625" cy="68580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67" name="Shape 267"/>
        <p:cNvGrpSpPr/>
        <p:nvPr/>
      </p:nvGrpSpPr>
      <p:grpSpPr>
        <a:xfrm>
          <a:off x="0" y="0"/>
          <a:ext cx="0" cy="0"/>
          <a:chOff x="0" y="0"/>
          <a:chExt cx="0" cy="0"/>
        </a:xfrm>
      </p:grpSpPr>
      <p:pic>
        <p:nvPicPr>
          <p:cNvPr id="268" name="Google Shape;268;p16"/>
          <p:cNvPicPr preferRelativeResize="0"/>
          <p:nvPr/>
        </p:nvPicPr>
        <p:blipFill rotWithShape="1">
          <a:blip r:embed="rId3">
            <a:alphaModFix/>
          </a:blip>
          <a:srcRect b="0" l="0" r="0" t="0"/>
          <a:stretch/>
        </p:blipFill>
        <p:spPr>
          <a:xfrm>
            <a:off x="1" y="0"/>
            <a:ext cx="12192000" cy="6858000"/>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269" name="Google Shape;269;p16"/>
          <p:cNvPicPr preferRelativeResize="0"/>
          <p:nvPr/>
        </p:nvPicPr>
        <p:blipFill rotWithShape="1">
          <a:blip r:embed="rId4">
            <a:alphaModFix/>
          </a:blip>
          <a:srcRect b="0" l="0" r="0" t="0"/>
          <a:stretch/>
        </p:blipFill>
        <p:spPr>
          <a:xfrm>
            <a:off x="166687" y="0"/>
            <a:ext cx="11858625" cy="68580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74" name="Shape 274"/>
        <p:cNvGrpSpPr/>
        <p:nvPr/>
      </p:nvGrpSpPr>
      <p:grpSpPr>
        <a:xfrm>
          <a:off x="0" y="0"/>
          <a:ext cx="0" cy="0"/>
          <a:chOff x="0" y="0"/>
          <a:chExt cx="0" cy="0"/>
        </a:xfrm>
      </p:grpSpPr>
      <p:pic>
        <p:nvPicPr>
          <p:cNvPr id="275" name="Google Shape;275;p17"/>
          <p:cNvPicPr preferRelativeResize="0"/>
          <p:nvPr/>
        </p:nvPicPr>
        <p:blipFill rotWithShape="1">
          <a:blip r:embed="rId3">
            <a:alphaModFix/>
          </a:blip>
          <a:srcRect b="0" l="0" r="0" t="0"/>
          <a:stretch/>
        </p:blipFill>
        <p:spPr>
          <a:xfrm>
            <a:off x="1" y="0"/>
            <a:ext cx="12192000" cy="6858000"/>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276" name="Google Shape;276;p17"/>
          <p:cNvPicPr preferRelativeResize="0"/>
          <p:nvPr/>
        </p:nvPicPr>
        <p:blipFill rotWithShape="1">
          <a:blip r:embed="rId4">
            <a:alphaModFix/>
          </a:blip>
          <a:srcRect b="0" l="0" r="0" t="0"/>
          <a:stretch/>
        </p:blipFill>
        <p:spPr>
          <a:xfrm>
            <a:off x="166687" y="0"/>
            <a:ext cx="11858625" cy="6858000"/>
          </a:xfrm>
          <a:prstGeom prst="rect">
            <a:avLst/>
          </a:prstGeom>
          <a:noFill/>
          <a:ln>
            <a:noFill/>
          </a:ln>
        </p:spPr>
      </p:pic>
      <p:pic>
        <p:nvPicPr>
          <p:cNvPr id="277" name="Google Shape;277;p17"/>
          <p:cNvPicPr preferRelativeResize="0"/>
          <p:nvPr/>
        </p:nvPicPr>
        <p:blipFill rotWithShape="1">
          <a:blip r:embed="rId5">
            <a:alphaModFix/>
          </a:blip>
          <a:srcRect b="0" l="0" r="0" t="0"/>
          <a:stretch/>
        </p:blipFill>
        <p:spPr>
          <a:xfrm>
            <a:off x="166687" y="0"/>
            <a:ext cx="11858625" cy="68580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82" name="Shape 282"/>
        <p:cNvGrpSpPr/>
        <p:nvPr/>
      </p:nvGrpSpPr>
      <p:grpSpPr>
        <a:xfrm>
          <a:off x="0" y="0"/>
          <a:ext cx="0" cy="0"/>
          <a:chOff x="0" y="0"/>
          <a:chExt cx="0" cy="0"/>
        </a:xfrm>
      </p:grpSpPr>
      <p:sp>
        <p:nvSpPr>
          <p:cNvPr id="283" name="Google Shape;283;p18"/>
          <p:cNvSpPr txBox="1"/>
          <p:nvPr/>
        </p:nvSpPr>
        <p:spPr>
          <a:xfrm>
            <a:off x="1353312" y="283905"/>
            <a:ext cx="620877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Times New Roman"/>
                <a:ea typeface="Times New Roman"/>
                <a:cs typeface="Times New Roman"/>
                <a:sym typeface="Times New Roman"/>
              </a:rPr>
              <a:t>Challenges &amp; Limitations</a:t>
            </a:r>
            <a:endParaRPr/>
          </a:p>
        </p:txBody>
      </p:sp>
      <p:sp>
        <p:nvSpPr>
          <p:cNvPr id="284" name="Google Shape;284;p18"/>
          <p:cNvSpPr txBox="1"/>
          <p:nvPr/>
        </p:nvSpPr>
        <p:spPr>
          <a:xfrm>
            <a:off x="329184" y="868680"/>
            <a:ext cx="11768328" cy="26740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1"/>
              </a:buClr>
              <a:buSzPts val="2400"/>
              <a:buFont typeface="Noto Sans Symbols"/>
              <a:buChar char="❑"/>
            </a:pPr>
            <a:r>
              <a:rPr b="1" lang="en-IN" sz="2400">
                <a:solidFill>
                  <a:schemeClr val="lt1"/>
                </a:solidFill>
                <a:latin typeface="Times New Roman"/>
                <a:ea typeface="Times New Roman"/>
                <a:cs typeface="Times New Roman"/>
                <a:sym typeface="Times New Roman"/>
              </a:rPr>
              <a:t>Challenges Faced:</a:t>
            </a:r>
            <a:endParaRPr/>
          </a:p>
          <a:p>
            <a:pPr indent="-342900" lvl="0" marL="342900" marR="0" rtl="0" algn="l">
              <a:lnSpc>
                <a:spcPct val="150000"/>
              </a:lnSpc>
              <a:spcBef>
                <a:spcPts val="0"/>
              </a:spcBef>
              <a:spcAft>
                <a:spcPts val="0"/>
              </a:spcAft>
              <a:buClr>
                <a:schemeClr val="lt1"/>
              </a:buClr>
              <a:buSzPts val="1800"/>
              <a:buFont typeface="Courier New"/>
              <a:buChar char="o"/>
            </a:pPr>
            <a:r>
              <a:rPr b="1" lang="en-IN" sz="1800">
                <a:solidFill>
                  <a:schemeClr val="lt1"/>
                </a:solidFill>
                <a:latin typeface="Times New Roman"/>
                <a:ea typeface="Times New Roman"/>
                <a:cs typeface="Times New Roman"/>
                <a:sym typeface="Times New Roman"/>
              </a:rPr>
              <a:t>Data Quality Issues:</a:t>
            </a:r>
            <a:r>
              <a:rPr lang="en-IN" sz="1800">
                <a:solidFill>
                  <a:schemeClr val="lt1"/>
                </a:solidFill>
                <a:latin typeface="Times New Roman"/>
                <a:ea typeface="Times New Roman"/>
                <a:cs typeface="Times New Roman"/>
                <a:sym typeface="Times New Roman"/>
              </a:rPr>
              <a:t> Missing values and inconsistent entries required extensive preprocessing</a:t>
            </a:r>
            <a:endParaRPr/>
          </a:p>
          <a:p>
            <a:pPr indent="-342900" lvl="0" marL="342900" marR="0" rtl="0" algn="l">
              <a:lnSpc>
                <a:spcPct val="150000"/>
              </a:lnSpc>
              <a:spcBef>
                <a:spcPts val="0"/>
              </a:spcBef>
              <a:spcAft>
                <a:spcPts val="0"/>
              </a:spcAft>
              <a:buClr>
                <a:schemeClr val="lt1"/>
              </a:buClr>
              <a:buSzPts val="1800"/>
              <a:buFont typeface="Courier New"/>
              <a:buChar char="o"/>
            </a:pPr>
            <a:r>
              <a:rPr b="1" lang="en-IN" sz="1800">
                <a:solidFill>
                  <a:schemeClr val="lt1"/>
                </a:solidFill>
                <a:latin typeface="Times New Roman"/>
                <a:ea typeface="Times New Roman"/>
                <a:cs typeface="Times New Roman"/>
                <a:sym typeface="Times New Roman"/>
              </a:rPr>
              <a:t>Class Imbalance:</a:t>
            </a:r>
            <a:r>
              <a:rPr lang="en-IN" sz="1800">
                <a:solidFill>
                  <a:schemeClr val="lt1"/>
                </a:solidFill>
                <a:latin typeface="Times New Roman"/>
                <a:ea typeface="Times New Roman"/>
                <a:cs typeface="Times New Roman"/>
                <a:sym typeface="Times New Roman"/>
              </a:rPr>
              <a:t> Uneven distribution between employees who stayed vs. those who left made it harder for some models to learn.</a:t>
            </a:r>
            <a:endParaRPr/>
          </a:p>
          <a:p>
            <a:pPr indent="-342900" lvl="0" marL="342900" marR="0" rtl="0" algn="l">
              <a:lnSpc>
                <a:spcPct val="150000"/>
              </a:lnSpc>
              <a:spcBef>
                <a:spcPts val="0"/>
              </a:spcBef>
              <a:spcAft>
                <a:spcPts val="0"/>
              </a:spcAft>
              <a:buClr>
                <a:schemeClr val="lt1"/>
              </a:buClr>
              <a:buSzPts val="1800"/>
              <a:buFont typeface="Courier New"/>
              <a:buChar char="o"/>
            </a:pPr>
            <a:r>
              <a:rPr b="1" lang="en-IN" sz="1800">
                <a:solidFill>
                  <a:schemeClr val="lt1"/>
                </a:solidFill>
                <a:latin typeface="Times New Roman"/>
                <a:ea typeface="Times New Roman"/>
                <a:cs typeface="Times New Roman"/>
                <a:sym typeface="Times New Roman"/>
              </a:rPr>
              <a:t>Feature Engineering:</a:t>
            </a:r>
            <a:r>
              <a:rPr lang="en-IN" sz="1800">
                <a:solidFill>
                  <a:schemeClr val="lt1"/>
                </a:solidFill>
                <a:latin typeface="Times New Roman"/>
                <a:ea typeface="Times New Roman"/>
                <a:cs typeface="Times New Roman"/>
                <a:sym typeface="Times New Roman"/>
              </a:rPr>
              <a:t> Identifying relevant features that impact attrition took time and domain understanding.</a:t>
            </a:r>
            <a:endParaRPr/>
          </a:p>
          <a:p>
            <a:pPr indent="-342900" lvl="0" marL="342900" marR="0" rtl="0" algn="l">
              <a:lnSpc>
                <a:spcPct val="150000"/>
              </a:lnSpc>
              <a:spcBef>
                <a:spcPts val="0"/>
              </a:spcBef>
              <a:spcAft>
                <a:spcPts val="0"/>
              </a:spcAft>
              <a:buClr>
                <a:schemeClr val="lt1"/>
              </a:buClr>
              <a:buSzPts val="1800"/>
              <a:buFont typeface="Courier New"/>
              <a:buChar char="o"/>
            </a:pPr>
            <a:r>
              <a:rPr b="1" lang="en-IN" sz="1800">
                <a:solidFill>
                  <a:schemeClr val="lt1"/>
                </a:solidFill>
                <a:latin typeface="Times New Roman"/>
                <a:ea typeface="Times New Roman"/>
                <a:cs typeface="Times New Roman"/>
                <a:sym typeface="Times New Roman"/>
              </a:rPr>
              <a:t>Computational Load:</a:t>
            </a:r>
            <a:r>
              <a:rPr lang="en-IN" sz="1800">
                <a:solidFill>
                  <a:schemeClr val="lt1"/>
                </a:solidFill>
                <a:latin typeface="Times New Roman"/>
                <a:ea typeface="Times New Roman"/>
                <a:cs typeface="Times New Roman"/>
                <a:sym typeface="Times New Roman"/>
              </a:rPr>
              <a:t> Training advanced models like XGBoost required more processing time and memory.</a:t>
            </a:r>
            <a:endParaRPr b="1" sz="1800">
              <a:solidFill>
                <a:schemeClr val="lt1"/>
              </a:solidFill>
              <a:latin typeface="Times New Roman"/>
              <a:ea typeface="Times New Roman"/>
              <a:cs typeface="Times New Roman"/>
              <a:sym typeface="Times New Roman"/>
            </a:endParaRPr>
          </a:p>
        </p:txBody>
      </p:sp>
      <p:sp>
        <p:nvSpPr>
          <p:cNvPr id="285" name="Google Shape;285;p18"/>
          <p:cNvSpPr txBox="1"/>
          <p:nvPr/>
        </p:nvSpPr>
        <p:spPr>
          <a:xfrm>
            <a:off x="329184" y="3542745"/>
            <a:ext cx="11768328" cy="308956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400">
                <a:solidFill>
                  <a:schemeClr val="lt1"/>
                </a:solidFill>
                <a:latin typeface="Times New Roman"/>
                <a:ea typeface="Times New Roman"/>
                <a:cs typeface="Times New Roman"/>
                <a:sym typeface="Times New Roman"/>
              </a:rPr>
              <a:t>⚠️ </a:t>
            </a:r>
            <a:r>
              <a:rPr b="1" lang="en-IN" sz="2400">
                <a:solidFill>
                  <a:schemeClr val="lt1"/>
                </a:solidFill>
                <a:latin typeface="Times New Roman"/>
                <a:ea typeface="Times New Roman"/>
                <a:cs typeface="Times New Roman"/>
                <a:sym typeface="Times New Roman"/>
              </a:rPr>
              <a:t>Limitations of the Approach:</a:t>
            </a:r>
            <a:endParaRPr/>
          </a:p>
          <a:p>
            <a:pPr indent="-342900" lvl="0" marL="342900" marR="0" rtl="0" algn="l">
              <a:lnSpc>
                <a:spcPct val="150000"/>
              </a:lnSpc>
              <a:spcBef>
                <a:spcPts val="0"/>
              </a:spcBef>
              <a:spcAft>
                <a:spcPts val="0"/>
              </a:spcAft>
              <a:buClr>
                <a:schemeClr val="lt1"/>
              </a:buClr>
              <a:buSzPts val="1800"/>
              <a:buFont typeface="Courier New"/>
              <a:buChar char="o"/>
            </a:pPr>
            <a:r>
              <a:rPr b="1" lang="en-IN" sz="1800">
                <a:solidFill>
                  <a:schemeClr val="lt1"/>
                </a:solidFill>
                <a:latin typeface="Times New Roman"/>
                <a:ea typeface="Times New Roman"/>
                <a:cs typeface="Times New Roman"/>
                <a:sym typeface="Times New Roman"/>
              </a:rPr>
              <a:t>Black-box Models:</a:t>
            </a:r>
            <a:r>
              <a:rPr lang="en-IN" sz="1800">
                <a:solidFill>
                  <a:schemeClr val="lt1"/>
                </a:solidFill>
                <a:latin typeface="Times New Roman"/>
                <a:ea typeface="Times New Roman"/>
                <a:cs typeface="Times New Roman"/>
                <a:sym typeface="Times New Roman"/>
              </a:rPr>
              <a:t> Models like XGBoost offer high accuracy but low interpretability—making it harder to explain decisions to HR teams.</a:t>
            </a:r>
            <a:endParaRPr/>
          </a:p>
          <a:p>
            <a:pPr indent="-342900" lvl="0" marL="342900" marR="0" rtl="0" algn="l">
              <a:lnSpc>
                <a:spcPct val="150000"/>
              </a:lnSpc>
              <a:spcBef>
                <a:spcPts val="0"/>
              </a:spcBef>
              <a:spcAft>
                <a:spcPts val="0"/>
              </a:spcAft>
              <a:buClr>
                <a:schemeClr val="lt1"/>
              </a:buClr>
              <a:buSzPts val="1800"/>
              <a:buFont typeface="Courier New"/>
              <a:buChar char="o"/>
            </a:pPr>
            <a:r>
              <a:rPr b="1" lang="en-IN" sz="1800">
                <a:solidFill>
                  <a:schemeClr val="lt1"/>
                </a:solidFill>
                <a:latin typeface="Times New Roman"/>
                <a:ea typeface="Times New Roman"/>
                <a:cs typeface="Times New Roman"/>
                <a:sym typeface="Times New Roman"/>
              </a:rPr>
              <a:t>Black-box Models:</a:t>
            </a:r>
            <a:r>
              <a:rPr lang="en-IN" sz="1800">
                <a:solidFill>
                  <a:schemeClr val="lt1"/>
                </a:solidFill>
                <a:latin typeface="Times New Roman"/>
                <a:ea typeface="Times New Roman"/>
                <a:cs typeface="Times New Roman"/>
                <a:sym typeface="Times New Roman"/>
              </a:rPr>
              <a:t> Models like XGBoost offer high accuracy but low interpretability—making it harder to explain decisions to HR teams</a:t>
            </a:r>
            <a:r>
              <a:rPr lang="en-IN" sz="1800">
                <a:solidFill>
                  <a:schemeClr val="lt1"/>
                </a:solidFill>
                <a:latin typeface="Century Gothic"/>
                <a:ea typeface="Century Gothic"/>
                <a:cs typeface="Century Gothic"/>
                <a:sym typeface="Century Gothic"/>
              </a:rPr>
              <a:t>.</a:t>
            </a:r>
            <a:endParaRPr/>
          </a:p>
          <a:p>
            <a:pPr indent="-342900" lvl="0" marL="342900" marR="0" rtl="0" algn="l">
              <a:lnSpc>
                <a:spcPct val="150000"/>
              </a:lnSpc>
              <a:spcBef>
                <a:spcPts val="0"/>
              </a:spcBef>
              <a:spcAft>
                <a:spcPts val="0"/>
              </a:spcAft>
              <a:buClr>
                <a:schemeClr val="lt1"/>
              </a:buClr>
              <a:buSzPts val="1800"/>
              <a:buFont typeface="Courier New"/>
              <a:buChar char="o"/>
            </a:pPr>
            <a:r>
              <a:rPr b="1" lang="en-IN" sz="1800">
                <a:solidFill>
                  <a:schemeClr val="lt1"/>
                </a:solidFill>
                <a:latin typeface="Times New Roman"/>
                <a:ea typeface="Times New Roman"/>
                <a:cs typeface="Times New Roman"/>
                <a:sym typeface="Times New Roman"/>
              </a:rPr>
              <a:t>Limited External Factors:</a:t>
            </a:r>
            <a:r>
              <a:rPr lang="en-IN" sz="1800">
                <a:solidFill>
                  <a:schemeClr val="lt1"/>
                </a:solidFill>
                <a:latin typeface="Times New Roman"/>
                <a:ea typeface="Times New Roman"/>
                <a:cs typeface="Times New Roman"/>
                <a:sym typeface="Times New Roman"/>
              </a:rPr>
              <a:t> Personal and external factors affecting attrition (e.g., job market trends) weren't captured in the dataset.</a:t>
            </a:r>
            <a:endParaRPr sz="1800">
              <a:solidFill>
                <a:schemeClr val="lt1"/>
              </a:solidFill>
              <a:latin typeface="Times New Roman"/>
              <a:ea typeface="Times New Roman"/>
              <a:cs typeface="Times New Roman"/>
              <a:sym typeface="Times New Roman"/>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90" name="Shape 290"/>
        <p:cNvGrpSpPr/>
        <p:nvPr/>
      </p:nvGrpSpPr>
      <p:grpSpPr>
        <a:xfrm>
          <a:off x="0" y="0"/>
          <a:ext cx="0" cy="0"/>
          <a:chOff x="0" y="0"/>
          <a:chExt cx="0" cy="0"/>
        </a:xfrm>
      </p:grpSpPr>
      <p:sp>
        <p:nvSpPr>
          <p:cNvPr id="291" name="Google Shape;291;p19"/>
          <p:cNvSpPr txBox="1"/>
          <p:nvPr/>
        </p:nvSpPr>
        <p:spPr>
          <a:xfrm>
            <a:off x="1353312" y="283905"/>
            <a:ext cx="620877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Times New Roman"/>
                <a:ea typeface="Times New Roman"/>
                <a:cs typeface="Times New Roman"/>
                <a:sym typeface="Times New Roman"/>
              </a:rPr>
              <a:t>Challenges &amp; Limitations</a:t>
            </a:r>
            <a:endParaRPr/>
          </a:p>
        </p:txBody>
      </p:sp>
      <p:sp>
        <p:nvSpPr>
          <p:cNvPr id="292" name="Google Shape;292;p19"/>
          <p:cNvSpPr txBox="1"/>
          <p:nvPr/>
        </p:nvSpPr>
        <p:spPr>
          <a:xfrm>
            <a:off x="495300" y="1243584"/>
            <a:ext cx="11768328" cy="22579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400">
                <a:solidFill>
                  <a:schemeClr val="lt1"/>
                </a:solidFill>
                <a:latin typeface="Century Gothic"/>
                <a:ea typeface="Century Gothic"/>
                <a:cs typeface="Century Gothic"/>
                <a:sym typeface="Century Gothic"/>
              </a:rPr>
              <a:t>⚖️ </a:t>
            </a:r>
            <a:r>
              <a:rPr b="1" lang="en-IN" sz="2400">
                <a:solidFill>
                  <a:schemeClr val="lt1"/>
                </a:solidFill>
                <a:latin typeface="Century Gothic"/>
                <a:ea typeface="Century Gothic"/>
                <a:cs typeface="Century Gothic"/>
                <a:sym typeface="Century Gothic"/>
              </a:rPr>
              <a:t>Trade-offs:</a:t>
            </a:r>
            <a:endParaRPr/>
          </a:p>
          <a:p>
            <a:pPr indent="-342900" lvl="0" marL="342900" marR="0" rtl="0" algn="l">
              <a:lnSpc>
                <a:spcPct val="150000"/>
              </a:lnSpc>
              <a:spcBef>
                <a:spcPts val="0"/>
              </a:spcBef>
              <a:spcAft>
                <a:spcPts val="0"/>
              </a:spcAft>
              <a:buClr>
                <a:schemeClr val="lt1"/>
              </a:buClr>
              <a:buSzPts val="1800"/>
              <a:buFont typeface="Courier New"/>
              <a:buChar char="o"/>
            </a:pPr>
            <a:r>
              <a:rPr b="1" lang="en-IN" sz="1800">
                <a:solidFill>
                  <a:schemeClr val="lt1"/>
                </a:solidFill>
                <a:latin typeface="Times New Roman"/>
                <a:ea typeface="Times New Roman"/>
                <a:cs typeface="Times New Roman"/>
                <a:sym typeface="Times New Roman"/>
              </a:rPr>
              <a:t>Accuracy vs. Interpretability:</a:t>
            </a:r>
            <a:r>
              <a:rPr lang="en-IN" sz="1800">
                <a:solidFill>
                  <a:schemeClr val="lt1"/>
                </a:solidFill>
                <a:latin typeface="Times New Roman"/>
                <a:ea typeface="Times New Roman"/>
                <a:cs typeface="Times New Roman"/>
                <a:sym typeface="Times New Roman"/>
              </a:rPr>
              <a:t> We chose XGBoost for its strong predictive performance, but it's harder to explain than simpler models like Logistic Regression.</a:t>
            </a:r>
            <a:endParaRPr/>
          </a:p>
          <a:p>
            <a:pPr indent="-342900" lvl="0" marL="342900" marR="0" rtl="0" algn="l">
              <a:lnSpc>
                <a:spcPct val="150000"/>
              </a:lnSpc>
              <a:spcBef>
                <a:spcPts val="0"/>
              </a:spcBef>
              <a:spcAft>
                <a:spcPts val="0"/>
              </a:spcAft>
              <a:buClr>
                <a:schemeClr val="lt1"/>
              </a:buClr>
              <a:buSzPts val="1800"/>
              <a:buFont typeface="Courier New"/>
              <a:buChar char="o"/>
            </a:pPr>
            <a:r>
              <a:rPr b="1" lang="en-IN" sz="1800">
                <a:solidFill>
                  <a:schemeClr val="lt1"/>
                </a:solidFill>
                <a:latin typeface="Times New Roman"/>
                <a:ea typeface="Times New Roman"/>
                <a:cs typeface="Times New Roman"/>
                <a:sym typeface="Times New Roman"/>
              </a:rPr>
              <a:t>Accuracy vs. Interpretability:</a:t>
            </a:r>
            <a:r>
              <a:rPr lang="en-IN" sz="1800">
                <a:solidFill>
                  <a:schemeClr val="lt1"/>
                </a:solidFill>
                <a:latin typeface="Times New Roman"/>
                <a:ea typeface="Times New Roman"/>
                <a:cs typeface="Times New Roman"/>
                <a:sym typeface="Times New Roman"/>
              </a:rPr>
              <a:t> We chose XGBoost for its strong predictive performance, but it's harder to explain than simpler models like Logistic Regression.</a:t>
            </a:r>
            <a:endParaRPr b="1" sz="1800">
              <a:solidFill>
                <a:schemeClr val="lt1"/>
              </a:solidFill>
              <a:latin typeface="Times New Roman"/>
              <a:ea typeface="Times New Roman"/>
              <a:cs typeface="Times New Roman"/>
              <a:sym typeface="Times New Roman"/>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158" name="Shape 158"/>
        <p:cNvGrpSpPr/>
        <p:nvPr/>
      </p:nvGrpSpPr>
      <p:grpSpPr>
        <a:xfrm>
          <a:off x="0" y="0"/>
          <a:ext cx="0" cy="0"/>
          <a:chOff x="0" y="0"/>
          <a:chExt cx="0" cy="0"/>
        </a:xfrm>
      </p:grpSpPr>
      <p:sp>
        <p:nvSpPr>
          <p:cNvPr id="159" name="Google Shape;159;p2"/>
          <p:cNvSpPr txBox="1"/>
          <p:nvPr>
            <p:ph type="ctrTitle"/>
          </p:nvPr>
        </p:nvSpPr>
        <p:spPr>
          <a:xfrm>
            <a:off x="2686755" y="407530"/>
            <a:ext cx="7168445" cy="1026160"/>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400"/>
              <a:buFont typeface="Times New Roman"/>
              <a:buNone/>
            </a:pPr>
            <a:r>
              <a:rPr b="1" lang="en-IN" sz="4400">
                <a:latin typeface="Times New Roman"/>
                <a:ea typeface="Times New Roman"/>
                <a:cs typeface="Times New Roman"/>
                <a:sym typeface="Times New Roman"/>
              </a:rPr>
              <a:t>Introduction</a:t>
            </a:r>
            <a:endParaRPr/>
          </a:p>
        </p:txBody>
      </p:sp>
      <p:sp>
        <p:nvSpPr>
          <p:cNvPr id="160" name="Google Shape;160;p2"/>
          <p:cNvSpPr txBox="1"/>
          <p:nvPr/>
        </p:nvSpPr>
        <p:spPr>
          <a:xfrm>
            <a:off x="870825" y="1433690"/>
            <a:ext cx="8929511" cy="1200329"/>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just">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High attrition rates in the company are impacting productivity and increasing costs. This project aims to analyze the Emp_attrition_csv.csv dataset to identify the key factors driving attrition and build a predictive model to identify employees at risk of leaving, enabling proactive retention strategies.</a:t>
            </a:r>
            <a:endParaRPr b="0" i="0" sz="1800" u="none" cap="none" strike="noStrike">
              <a:solidFill>
                <a:schemeClr val="lt2"/>
              </a:solidFill>
              <a:latin typeface="Times New Roman"/>
              <a:ea typeface="Times New Roman"/>
              <a:cs typeface="Times New Roman"/>
              <a:sym typeface="Times New Roman"/>
            </a:endParaRPr>
          </a:p>
        </p:txBody>
      </p:sp>
      <p:sp>
        <p:nvSpPr>
          <p:cNvPr id="161" name="Google Shape;161;p2"/>
          <p:cNvSpPr txBox="1"/>
          <p:nvPr/>
        </p:nvSpPr>
        <p:spPr>
          <a:xfrm>
            <a:off x="921060" y="3023653"/>
            <a:ext cx="8929511" cy="1200329"/>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Business Impact of Employee Attrition:</a:t>
            </a:r>
            <a:br>
              <a:rPr b="0" i="0" lang="en-IN" sz="1800" u="none" cap="none" strike="noStrike">
                <a:solidFill>
                  <a:schemeClr val="lt2"/>
                </a:solidFill>
                <a:latin typeface="Times New Roman"/>
                <a:ea typeface="Times New Roman"/>
                <a:cs typeface="Times New Roman"/>
                <a:sym typeface="Times New Roman"/>
              </a:rPr>
            </a:br>
            <a:r>
              <a:rPr b="0" i="0" lang="en-IN" sz="1800" u="none" cap="none" strike="noStrike">
                <a:solidFill>
                  <a:schemeClr val="lt2"/>
                </a:solidFill>
                <a:latin typeface="Times New Roman"/>
                <a:ea typeface="Times New Roman"/>
                <a:cs typeface="Times New Roman"/>
                <a:sym typeface="Times New Roman"/>
              </a:rPr>
              <a:t>High attrition rates increase hiring costs, reduce productivity, and affect team morale. Predicting attrition helps businesses save costs, improve employee retention, enhance workplace satisfaction, and enable better workforce planning through data-driven insights.</a:t>
            </a:r>
            <a:endParaRPr b="0" i="0" sz="1800" u="none" cap="none" strike="noStrike">
              <a:solidFill>
                <a:schemeClr val="lt2"/>
              </a:solidFill>
              <a:latin typeface="Times New Roman"/>
              <a:ea typeface="Times New Roman"/>
              <a:cs typeface="Times New Roman"/>
              <a:sym typeface="Times New Roman"/>
            </a:endParaRPr>
          </a:p>
        </p:txBody>
      </p:sp>
      <p:sp>
        <p:nvSpPr>
          <p:cNvPr id="162" name="Google Shape;162;p2"/>
          <p:cNvSpPr txBox="1"/>
          <p:nvPr/>
        </p:nvSpPr>
        <p:spPr>
          <a:xfrm>
            <a:off x="829395" y="4613616"/>
            <a:ext cx="8929511" cy="1477328"/>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Role of Machine Learning in Solving Employee Attrition:</a:t>
            </a:r>
            <a:br>
              <a:rPr b="0" i="0" lang="en-IN" sz="1800" u="none" cap="none" strike="noStrike">
                <a:solidFill>
                  <a:schemeClr val="lt2"/>
                </a:solidFill>
                <a:latin typeface="Times New Roman"/>
                <a:ea typeface="Times New Roman"/>
                <a:cs typeface="Times New Roman"/>
                <a:sym typeface="Times New Roman"/>
              </a:rPr>
            </a:br>
            <a:r>
              <a:rPr b="0" i="0" lang="en-IN" sz="1800" u="none" cap="none" strike="noStrike">
                <a:solidFill>
                  <a:schemeClr val="lt2"/>
                </a:solidFill>
                <a:latin typeface="Times New Roman"/>
                <a:ea typeface="Times New Roman"/>
                <a:cs typeface="Times New Roman"/>
                <a:sym typeface="Times New Roman"/>
              </a:rPr>
              <a:t>Machine Learning analyzes historical employee data to identify key attrition factors, predict at-risk employees, and provide data-driven insights for proactive retention strategies. It helps HR teams optimize workforce planning, reduce turnover costs, and improve employee satisfaction</a:t>
            </a:r>
            <a:endParaRPr b="0" i="0" sz="1800" u="none" cap="none" strike="noStrike">
              <a:solidFill>
                <a:schemeClr val="lt2"/>
              </a:solidFill>
              <a:latin typeface="Times New Roman"/>
              <a:ea typeface="Times New Roman"/>
              <a:cs typeface="Times New Roman"/>
              <a:sym typeface="Times New Roman"/>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97" name="Shape 297"/>
        <p:cNvGrpSpPr/>
        <p:nvPr/>
      </p:nvGrpSpPr>
      <p:grpSpPr>
        <a:xfrm>
          <a:off x="0" y="0"/>
          <a:ext cx="0" cy="0"/>
          <a:chOff x="0" y="0"/>
          <a:chExt cx="0" cy="0"/>
        </a:xfrm>
      </p:grpSpPr>
      <p:sp>
        <p:nvSpPr>
          <p:cNvPr id="298" name="Google Shape;298;p20"/>
          <p:cNvSpPr txBox="1"/>
          <p:nvPr/>
        </p:nvSpPr>
        <p:spPr>
          <a:xfrm>
            <a:off x="1353312" y="283905"/>
            <a:ext cx="620877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Times New Roman"/>
                <a:ea typeface="Times New Roman"/>
                <a:cs typeface="Times New Roman"/>
                <a:sym typeface="Times New Roman"/>
              </a:rPr>
              <a:t>Conclusion &amp; Future Work</a:t>
            </a:r>
            <a:endParaRPr/>
          </a:p>
        </p:txBody>
      </p:sp>
      <p:sp>
        <p:nvSpPr>
          <p:cNvPr id="299" name="Google Shape;299;p20"/>
          <p:cNvSpPr txBox="1"/>
          <p:nvPr/>
        </p:nvSpPr>
        <p:spPr>
          <a:xfrm>
            <a:off x="495300" y="1042528"/>
            <a:ext cx="11768328" cy="29972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1"/>
              </a:buClr>
              <a:buSzPts val="2000"/>
              <a:buFont typeface="Noto Sans Symbols"/>
              <a:buChar char="❑"/>
            </a:pPr>
            <a:r>
              <a:rPr b="1" lang="en-IN" sz="2000">
                <a:solidFill>
                  <a:schemeClr val="lt1"/>
                </a:solidFill>
                <a:latin typeface="Times New Roman"/>
                <a:ea typeface="Times New Roman"/>
                <a:cs typeface="Times New Roman"/>
                <a:sym typeface="Times New Roman"/>
              </a:rPr>
              <a:t>Conclusion:</a:t>
            </a:r>
            <a:endParaRPr/>
          </a:p>
          <a:p>
            <a:pPr indent="-342900" lvl="0" marL="342900" marR="0" rtl="0" algn="l">
              <a:lnSpc>
                <a:spcPct val="150000"/>
              </a:lnSpc>
              <a:spcBef>
                <a:spcPts val="0"/>
              </a:spcBef>
              <a:spcAft>
                <a:spcPts val="0"/>
              </a:spcAft>
              <a:buClr>
                <a:schemeClr val="lt1"/>
              </a:buClr>
              <a:buSzPts val="1800"/>
              <a:buFont typeface="Noto Sans Symbols"/>
              <a:buChar char="✔"/>
            </a:pPr>
            <a:r>
              <a:rPr lang="en-IN" sz="1800">
                <a:solidFill>
                  <a:schemeClr val="lt1"/>
                </a:solidFill>
                <a:latin typeface="Times New Roman"/>
                <a:ea typeface="Times New Roman"/>
                <a:cs typeface="Times New Roman"/>
                <a:sym typeface="Times New Roman"/>
              </a:rPr>
              <a:t>Successfully developed and evaluated multiple machine learning models to predict employee attrition.</a:t>
            </a:r>
            <a:endParaRPr/>
          </a:p>
          <a:p>
            <a:pPr indent="-342900" lvl="0" marL="342900" marR="0" rtl="0" algn="l">
              <a:lnSpc>
                <a:spcPct val="150000"/>
              </a:lnSpc>
              <a:spcBef>
                <a:spcPts val="0"/>
              </a:spcBef>
              <a:spcAft>
                <a:spcPts val="0"/>
              </a:spcAft>
              <a:buClr>
                <a:schemeClr val="lt1"/>
              </a:buClr>
              <a:buSzPts val="1800"/>
              <a:buFont typeface="Noto Sans Symbols"/>
              <a:buChar char="✔"/>
            </a:pPr>
            <a:r>
              <a:rPr b="1" lang="en-IN" sz="1800">
                <a:solidFill>
                  <a:schemeClr val="lt1"/>
                </a:solidFill>
                <a:latin typeface="Times New Roman"/>
                <a:ea typeface="Times New Roman"/>
                <a:cs typeface="Times New Roman"/>
                <a:sym typeface="Times New Roman"/>
              </a:rPr>
              <a:t>XGBoost</a:t>
            </a:r>
            <a:r>
              <a:rPr lang="en-IN" sz="1800">
                <a:solidFill>
                  <a:schemeClr val="lt1"/>
                </a:solidFill>
                <a:latin typeface="Times New Roman"/>
                <a:ea typeface="Times New Roman"/>
                <a:cs typeface="Times New Roman"/>
                <a:sym typeface="Times New Roman"/>
              </a:rPr>
              <a:t> achieved the best overall performance across all key metrics (Accuracy, Precision, Recall, F1-Score, ROC AUC).</a:t>
            </a:r>
            <a:endParaRPr/>
          </a:p>
          <a:p>
            <a:pPr indent="-342900" lvl="0" marL="342900" marR="0" rtl="0" algn="l">
              <a:lnSpc>
                <a:spcPct val="150000"/>
              </a:lnSpc>
              <a:spcBef>
                <a:spcPts val="0"/>
              </a:spcBef>
              <a:spcAft>
                <a:spcPts val="0"/>
              </a:spcAft>
              <a:buClr>
                <a:schemeClr val="lt1"/>
              </a:buClr>
              <a:buSzPts val="1800"/>
              <a:buFont typeface="Noto Sans Symbols"/>
              <a:buChar char="✔"/>
            </a:pPr>
            <a:r>
              <a:rPr lang="en-IN" sz="1800">
                <a:solidFill>
                  <a:schemeClr val="lt1"/>
                </a:solidFill>
                <a:latin typeface="Times New Roman"/>
                <a:ea typeface="Times New Roman"/>
                <a:cs typeface="Times New Roman"/>
                <a:sym typeface="Times New Roman"/>
              </a:rPr>
              <a:t>The project highlights important predictors of employee turnover, which can assist HR teams in proactive decision-making.</a:t>
            </a:r>
            <a:endParaRPr/>
          </a:p>
          <a:p>
            <a:pPr indent="-228600" lvl="0" marL="342900" marR="0" rtl="0" algn="l">
              <a:lnSpc>
                <a:spcPct val="150000"/>
              </a:lnSpc>
              <a:spcBef>
                <a:spcPts val="0"/>
              </a:spcBef>
              <a:spcAft>
                <a:spcPts val="0"/>
              </a:spcAft>
              <a:buClr>
                <a:schemeClr val="lt1"/>
              </a:buClr>
              <a:buSzPts val="1800"/>
              <a:buFont typeface="Noto Sans Symbols"/>
              <a:buNone/>
            </a:pPr>
            <a:r>
              <a:t/>
            </a:r>
            <a:endParaRPr b="1" sz="1800">
              <a:solidFill>
                <a:schemeClr val="lt1"/>
              </a:solidFill>
              <a:latin typeface="Times New Roman"/>
              <a:ea typeface="Times New Roman"/>
              <a:cs typeface="Times New Roman"/>
              <a:sym typeface="Times New Roman"/>
            </a:endParaRPr>
          </a:p>
        </p:txBody>
      </p:sp>
      <p:sp>
        <p:nvSpPr>
          <p:cNvPr id="300" name="Google Shape;300;p20"/>
          <p:cNvSpPr txBox="1"/>
          <p:nvPr/>
        </p:nvSpPr>
        <p:spPr>
          <a:xfrm>
            <a:off x="376428" y="3775144"/>
            <a:ext cx="10934700" cy="203927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IN" sz="2000">
                <a:solidFill>
                  <a:schemeClr val="lt1"/>
                </a:solidFill>
                <a:latin typeface="Times New Roman"/>
                <a:ea typeface="Times New Roman"/>
                <a:cs typeface="Times New Roman"/>
                <a:sym typeface="Times New Roman"/>
              </a:rPr>
              <a:t>🚀 Future Work:</a:t>
            </a:r>
            <a:endParaRPr/>
          </a:p>
          <a:p>
            <a:pPr indent="0" lvl="0" marL="0" marR="0" rtl="0" algn="l">
              <a:lnSpc>
                <a:spcPct val="150000"/>
              </a:lnSpc>
              <a:spcBef>
                <a:spcPts val="0"/>
              </a:spcBef>
              <a:spcAft>
                <a:spcPts val="0"/>
              </a:spcAft>
              <a:buNone/>
            </a:pPr>
            <a:r>
              <a:rPr lang="en-IN" sz="2000">
                <a:solidFill>
                  <a:schemeClr val="lt1"/>
                </a:solidFill>
                <a:latin typeface="Times New Roman"/>
                <a:ea typeface="Times New Roman"/>
                <a:cs typeface="Times New Roman"/>
                <a:sym typeface="Times New Roman"/>
              </a:rPr>
              <a:t>🔍 </a:t>
            </a:r>
            <a:r>
              <a:rPr b="1" lang="en-IN" sz="2000">
                <a:solidFill>
                  <a:schemeClr val="lt1"/>
                </a:solidFill>
                <a:latin typeface="Times New Roman"/>
                <a:ea typeface="Times New Roman"/>
                <a:cs typeface="Times New Roman"/>
                <a:sym typeface="Times New Roman"/>
              </a:rPr>
              <a:t>Improvements &amp; Enhancements:</a:t>
            </a:r>
            <a:endParaRPr/>
          </a:p>
          <a:p>
            <a:pPr indent="-342900" lvl="0" marL="342900" marR="0" rtl="0" algn="l">
              <a:lnSpc>
                <a:spcPct val="200000"/>
              </a:lnSpc>
              <a:spcBef>
                <a:spcPts val="0"/>
              </a:spcBef>
              <a:spcAft>
                <a:spcPts val="0"/>
              </a:spcAft>
              <a:buClr>
                <a:schemeClr val="lt1"/>
              </a:buClr>
              <a:buSzPts val="1800"/>
              <a:buFont typeface="Noto Sans Symbols"/>
              <a:buChar char="✔"/>
            </a:pPr>
            <a:r>
              <a:rPr b="1" lang="en-IN" sz="1800">
                <a:solidFill>
                  <a:schemeClr val="lt1"/>
                </a:solidFill>
                <a:latin typeface="Times New Roman"/>
                <a:ea typeface="Times New Roman"/>
                <a:cs typeface="Times New Roman"/>
                <a:sym typeface="Times New Roman"/>
              </a:rPr>
              <a:t>Better Data Collection:</a:t>
            </a:r>
            <a:r>
              <a:rPr lang="en-IN" sz="1800">
                <a:solidFill>
                  <a:schemeClr val="lt1"/>
                </a:solidFill>
                <a:latin typeface="Times New Roman"/>
                <a:ea typeface="Times New Roman"/>
                <a:cs typeface="Times New Roman"/>
                <a:sym typeface="Times New Roman"/>
              </a:rPr>
              <a:t> Incorporate more detailed employee data (e.g., engagement surveys, external factors).</a:t>
            </a:r>
            <a:endParaRPr/>
          </a:p>
          <a:p>
            <a:pPr indent="-342900" lvl="0" marL="342900" marR="0" rtl="0" algn="l">
              <a:lnSpc>
                <a:spcPct val="200000"/>
              </a:lnSpc>
              <a:spcBef>
                <a:spcPts val="0"/>
              </a:spcBef>
              <a:spcAft>
                <a:spcPts val="0"/>
              </a:spcAft>
              <a:buClr>
                <a:schemeClr val="lt1"/>
              </a:buClr>
              <a:buSzPts val="1800"/>
              <a:buFont typeface="Noto Sans Symbols"/>
              <a:buChar char="✔"/>
            </a:pPr>
            <a:r>
              <a:rPr b="1" lang="en-IN" sz="1800">
                <a:solidFill>
                  <a:schemeClr val="lt1"/>
                </a:solidFill>
                <a:latin typeface="Times New Roman"/>
                <a:ea typeface="Times New Roman"/>
                <a:cs typeface="Times New Roman"/>
                <a:sym typeface="Times New Roman"/>
              </a:rPr>
              <a:t>Advanced Modeling:</a:t>
            </a:r>
            <a:r>
              <a:rPr lang="en-IN" sz="1800">
                <a:solidFill>
                  <a:schemeClr val="lt1"/>
                </a:solidFill>
                <a:latin typeface="Times New Roman"/>
                <a:ea typeface="Times New Roman"/>
                <a:cs typeface="Times New Roman"/>
                <a:sym typeface="Times New Roman"/>
              </a:rPr>
              <a:t> Explore deep learning or ensemble stacking for further performance gains.</a:t>
            </a:r>
            <a:endParaRPr b="1" sz="1800">
              <a:solidFill>
                <a:schemeClr val="lt1"/>
              </a:solidFill>
              <a:latin typeface="Times New Roman"/>
              <a:ea typeface="Times New Roman"/>
              <a:cs typeface="Times New Roman"/>
              <a:sym typeface="Times New Roman"/>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305" name="Shape 305"/>
        <p:cNvGrpSpPr/>
        <p:nvPr/>
      </p:nvGrpSpPr>
      <p:grpSpPr>
        <a:xfrm>
          <a:off x="0" y="0"/>
          <a:ext cx="0" cy="0"/>
          <a:chOff x="0" y="0"/>
          <a:chExt cx="0" cy="0"/>
        </a:xfrm>
      </p:grpSpPr>
      <p:sp>
        <p:nvSpPr>
          <p:cNvPr id="306" name="Google Shape;306;p21"/>
          <p:cNvSpPr txBox="1"/>
          <p:nvPr/>
        </p:nvSpPr>
        <p:spPr>
          <a:xfrm>
            <a:off x="1353312" y="283905"/>
            <a:ext cx="620877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Times New Roman"/>
                <a:ea typeface="Times New Roman"/>
                <a:cs typeface="Times New Roman"/>
                <a:sym typeface="Times New Roman"/>
              </a:rPr>
              <a:t>Conclusion &amp; Future Work</a:t>
            </a:r>
            <a:endParaRPr/>
          </a:p>
        </p:txBody>
      </p:sp>
      <p:sp>
        <p:nvSpPr>
          <p:cNvPr id="307" name="Google Shape;307;p21"/>
          <p:cNvSpPr txBox="1"/>
          <p:nvPr/>
        </p:nvSpPr>
        <p:spPr>
          <a:xfrm>
            <a:off x="495300" y="1042528"/>
            <a:ext cx="11768328" cy="2285497"/>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IN" sz="2000">
                <a:solidFill>
                  <a:schemeClr val="lt1"/>
                </a:solidFill>
                <a:latin typeface="Century Gothic"/>
                <a:ea typeface="Century Gothic"/>
                <a:cs typeface="Century Gothic"/>
                <a:sym typeface="Century Gothic"/>
              </a:rPr>
              <a:t>🌐 </a:t>
            </a:r>
            <a:r>
              <a:rPr b="1" lang="en-IN" sz="2000">
                <a:solidFill>
                  <a:schemeClr val="lt1"/>
                </a:solidFill>
                <a:latin typeface="Century Gothic"/>
                <a:ea typeface="Century Gothic"/>
                <a:cs typeface="Century Gothic"/>
                <a:sym typeface="Century Gothic"/>
              </a:rPr>
              <a:t>Real-World Application:</a:t>
            </a:r>
            <a:endParaRPr/>
          </a:p>
          <a:p>
            <a:pPr indent="-342900" lvl="0" marL="342900" marR="0" rtl="0" algn="l">
              <a:lnSpc>
                <a:spcPct val="200000"/>
              </a:lnSpc>
              <a:spcBef>
                <a:spcPts val="0"/>
              </a:spcBef>
              <a:spcAft>
                <a:spcPts val="0"/>
              </a:spcAft>
              <a:buClr>
                <a:schemeClr val="lt1"/>
              </a:buClr>
              <a:buSzPts val="1800"/>
              <a:buFont typeface="Noto Sans Symbols"/>
              <a:buChar char="✔"/>
            </a:pPr>
            <a:r>
              <a:rPr b="1" lang="en-IN" sz="1800">
                <a:solidFill>
                  <a:schemeClr val="lt1"/>
                </a:solidFill>
                <a:latin typeface="Times New Roman"/>
                <a:ea typeface="Times New Roman"/>
                <a:cs typeface="Times New Roman"/>
                <a:sym typeface="Times New Roman"/>
              </a:rPr>
              <a:t>Deploy as a Web App:</a:t>
            </a:r>
            <a:r>
              <a:rPr lang="en-IN" sz="1800">
                <a:solidFill>
                  <a:schemeClr val="lt1"/>
                </a:solidFill>
                <a:latin typeface="Times New Roman"/>
                <a:ea typeface="Times New Roman"/>
                <a:cs typeface="Times New Roman"/>
                <a:sym typeface="Times New Roman"/>
              </a:rPr>
              <a:t> Use platforms like Streamlit for real-time attrition prediction.</a:t>
            </a:r>
            <a:endParaRPr/>
          </a:p>
          <a:p>
            <a:pPr indent="-342900" lvl="0" marL="342900" marR="0" rtl="0" algn="l">
              <a:lnSpc>
                <a:spcPct val="200000"/>
              </a:lnSpc>
              <a:spcBef>
                <a:spcPts val="0"/>
              </a:spcBef>
              <a:spcAft>
                <a:spcPts val="0"/>
              </a:spcAft>
              <a:buClr>
                <a:schemeClr val="lt1"/>
              </a:buClr>
              <a:buSzPts val="1800"/>
              <a:buFont typeface="Noto Sans Symbols"/>
              <a:buChar char="✔"/>
            </a:pPr>
            <a:r>
              <a:rPr b="1" lang="en-IN" sz="1800">
                <a:solidFill>
                  <a:schemeClr val="lt1"/>
                </a:solidFill>
                <a:latin typeface="Times New Roman"/>
                <a:ea typeface="Times New Roman"/>
                <a:cs typeface="Times New Roman"/>
                <a:sym typeface="Times New Roman"/>
              </a:rPr>
              <a:t>Integration with HR Systems:</a:t>
            </a:r>
            <a:r>
              <a:rPr lang="en-IN" sz="1800">
                <a:solidFill>
                  <a:schemeClr val="lt1"/>
                </a:solidFill>
                <a:latin typeface="Times New Roman"/>
                <a:ea typeface="Times New Roman"/>
                <a:cs typeface="Times New Roman"/>
                <a:sym typeface="Times New Roman"/>
              </a:rPr>
              <a:t> Embed the model into existing employee management software</a:t>
            </a:r>
            <a:r>
              <a:rPr lang="en-IN" sz="1800">
                <a:solidFill>
                  <a:schemeClr val="lt1"/>
                </a:solidFill>
                <a:latin typeface="Century Gothic"/>
                <a:ea typeface="Century Gothic"/>
                <a:cs typeface="Century Gothic"/>
                <a:sym typeface="Century Gothic"/>
              </a:rPr>
              <a:t>.</a:t>
            </a:r>
            <a:endParaRPr/>
          </a:p>
          <a:p>
            <a:pPr indent="-342900" lvl="0" marL="342900" marR="0" rtl="0" algn="l">
              <a:lnSpc>
                <a:spcPct val="200000"/>
              </a:lnSpc>
              <a:spcBef>
                <a:spcPts val="0"/>
              </a:spcBef>
              <a:spcAft>
                <a:spcPts val="0"/>
              </a:spcAft>
              <a:buClr>
                <a:schemeClr val="lt1"/>
              </a:buClr>
              <a:buSzPts val="1800"/>
              <a:buFont typeface="Noto Sans Symbols"/>
              <a:buChar char="✔"/>
            </a:pPr>
            <a:r>
              <a:rPr b="1" lang="en-IN" sz="1800">
                <a:solidFill>
                  <a:schemeClr val="lt1"/>
                </a:solidFill>
                <a:latin typeface="Times New Roman"/>
                <a:ea typeface="Times New Roman"/>
                <a:cs typeface="Times New Roman"/>
                <a:sym typeface="Times New Roman"/>
              </a:rPr>
              <a:t>Continuous Learning:</a:t>
            </a:r>
            <a:r>
              <a:rPr lang="en-IN" sz="1800">
                <a:solidFill>
                  <a:schemeClr val="lt1"/>
                </a:solidFill>
                <a:latin typeface="Times New Roman"/>
                <a:ea typeface="Times New Roman"/>
                <a:cs typeface="Times New Roman"/>
                <a:sym typeface="Times New Roman"/>
              </a:rPr>
              <a:t> Implement a pipeline that retrains the model with new data regularly.</a:t>
            </a:r>
            <a:endParaRPr b="1" sz="1800">
              <a:solidFill>
                <a:schemeClr val="lt1"/>
              </a:solidFill>
              <a:latin typeface="Times New Roman"/>
              <a:ea typeface="Times New Roman"/>
              <a:cs typeface="Times New Roman"/>
              <a:sym typeface="Times New Roman"/>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2"/>
          <p:cNvSpPr txBox="1"/>
          <p:nvPr>
            <p:ph type="title"/>
          </p:nvPr>
        </p:nvSpPr>
        <p:spPr>
          <a:xfrm>
            <a:off x="1393639" y="2728735"/>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5400"/>
              <a:buFont typeface="Arial Black"/>
              <a:buNone/>
            </a:pPr>
            <a:r>
              <a:rPr b="1" lang="en-IN" sz="5400">
                <a:latin typeface="Arial Black"/>
                <a:ea typeface="Arial Black"/>
                <a:cs typeface="Arial Black"/>
                <a:sym typeface="Arial Black"/>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167" name="Shape 167"/>
        <p:cNvGrpSpPr/>
        <p:nvPr/>
      </p:nvGrpSpPr>
      <p:grpSpPr>
        <a:xfrm>
          <a:off x="0" y="0"/>
          <a:ext cx="0" cy="0"/>
          <a:chOff x="0" y="0"/>
          <a:chExt cx="0" cy="0"/>
        </a:xfrm>
      </p:grpSpPr>
      <p:sp>
        <p:nvSpPr>
          <p:cNvPr id="168" name="Google Shape;168;p3"/>
          <p:cNvSpPr txBox="1"/>
          <p:nvPr>
            <p:ph type="ctrTitle"/>
          </p:nvPr>
        </p:nvSpPr>
        <p:spPr>
          <a:xfrm>
            <a:off x="1232859" y="407530"/>
            <a:ext cx="7168445" cy="1026160"/>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400"/>
              <a:buFont typeface="Times New Roman"/>
              <a:buNone/>
            </a:pPr>
            <a:r>
              <a:rPr b="1" lang="en-IN" sz="4400">
                <a:latin typeface="Times New Roman"/>
                <a:ea typeface="Times New Roman"/>
                <a:cs typeface="Times New Roman"/>
                <a:sym typeface="Times New Roman"/>
              </a:rPr>
              <a:t>Objectives</a:t>
            </a:r>
            <a:endParaRPr/>
          </a:p>
        </p:txBody>
      </p:sp>
      <p:sp>
        <p:nvSpPr>
          <p:cNvPr id="169" name="Google Shape;169;p3"/>
          <p:cNvSpPr txBox="1"/>
          <p:nvPr/>
        </p:nvSpPr>
        <p:spPr>
          <a:xfrm>
            <a:off x="1000309" y="1433690"/>
            <a:ext cx="8929511" cy="646331"/>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To analyze employee turnover data and identify key factors that contribute to attrition, using machine learning models to predict employee churn.</a:t>
            </a:r>
            <a:endParaRPr/>
          </a:p>
        </p:txBody>
      </p:sp>
      <p:sp>
        <p:nvSpPr>
          <p:cNvPr id="170" name="Google Shape;170;p3"/>
          <p:cNvSpPr txBox="1"/>
          <p:nvPr/>
        </p:nvSpPr>
        <p:spPr>
          <a:xfrm>
            <a:off x="994212" y="2255557"/>
            <a:ext cx="8929511" cy="646331"/>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Predict Employee Attrition – Build a model to predict whether an employee is likely to leave.</a:t>
            </a:r>
            <a:endParaRPr b="1" i="0" sz="1800" u="none" cap="none" strike="noStrike">
              <a:solidFill>
                <a:schemeClr val="lt2"/>
              </a:solidFill>
              <a:latin typeface="Times New Roman"/>
              <a:ea typeface="Times New Roman"/>
              <a:cs typeface="Times New Roman"/>
              <a:sym typeface="Times New Roman"/>
            </a:endParaRPr>
          </a:p>
        </p:txBody>
      </p:sp>
      <p:sp>
        <p:nvSpPr>
          <p:cNvPr id="171" name="Google Shape;171;p3"/>
          <p:cNvSpPr txBox="1"/>
          <p:nvPr/>
        </p:nvSpPr>
        <p:spPr>
          <a:xfrm>
            <a:off x="948267" y="4685646"/>
            <a:ext cx="8929511" cy="369332"/>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Enhance Decision-Making – Support data-driven HR strategies with predictive analytics</a:t>
            </a:r>
            <a:endParaRPr b="0" i="0" sz="1800" u="none" cap="none" strike="noStrike">
              <a:solidFill>
                <a:schemeClr val="lt2"/>
              </a:solidFill>
              <a:latin typeface="Times New Roman"/>
              <a:ea typeface="Times New Roman"/>
              <a:cs typeface="Times New Roman"/>
              <a:sym typeface="Times New Roman"/>
            </a:endParaRPr>
          </a:p>
        </p:txBody>
      </p:sp>
      <p:sp>
        <p:nvSpPr>
          <p:cNvPr id="172" name="Google Shape;172;p3"/>
          <p:cNvSpPr txBox="1"/>
          <p:nvPr/>
        </p:nvSpPr>
        <p:spPr>
          <a:xfrm>
            <a:off x="1000308" y="3029749"/>
            <a:ext cx="8929511" cy="369332"/>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Identify Key Drivers – Determine the most influential factors leading to attrition.</a:t>
            </a:r>
            <a:endParaRPr b="0" i="0" sz="1800" u="none" cap="none" strike="noStrike">
              <a:solidFill>
                <a:schemeClr val="lt2"/>
              </a:solidFill>
              <a:latin typeface="Times New Roman"/>
              <a:ea typeface="Times New Roman"/>
              <a:cs typeface="Times New Roman"/>
              <a:sym typeface="Times New Roman"/>
            </a:endParaRPr>
          </a:p>
        </p:txBody>
      </p:sp>
      <p:sp>
        <p:nvSpPr>
          <p:cNvPr id="173" name="Google Shape;173;p3"/>
          <p:cNvSpPr txBox="1"/>
          <p:nvPr/>
        </p:nvSpPr>
        <p:spPr>
          <a:xfrm>
            <a:off x="988116" y="3648493"/>
            <a:ext cx="8929511" cy="646331"/>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Improve Employee Retention – Provide actionable insights for HR teams to reduce turnover.</a:t>
            </a:r>
            <a:endParaRPr b="0" i="0" sz="1800" u="none" cap="none" strike="noStrike">
              <a:solidFill>
                <a:schemeClr val="lt2"/>
              </a:solidFill>
              <a:latin typeface="Times New Roman"/>
              <a:ea typeface="Times New Roman"/>
              <a:cs typeface="Times New Roman"/>
              <a:sym typeface="Times New Roman"/>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178" name="Shape 178"/>
        <p:cNvGrpSpPr/>
        <p:nvPr/>
      </p:nvGrpSpPr>
      <p:grpSpPr>
        <a:xfrm>
          <a:off x="0" y="0"/>
          <a:ext cx="0" cy="0"/>
          <a:chOff x="0" y="0"/>
          <a:chExt cx="0" cy="0"/>
        </a:xfrm>
      </p:grpSpPr>
      <p:sp>
        <p:nvSpPr>
          <p:cNvPr id="179" name="Google Shape;179;p4"/>
          <p:cNvSpPr txBox="1"/>
          <p:nvPr>
            <p:ph type="ctrTitle"/>
          </p:nvPr>
        </p:nvSpPr>
        <p:spPr>
          <a:xfrm>
            <a:off x="982432" y="427836"/>
            <a:ext cx="7168445" cy="882411"/>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l">
              <a:spcBef>
                <a:spcPts val="0"/>
              </a:spcBef>
              <a:spcAft>
                <a:spcPts val="0"/>
              </a:spcAft>
              <a:buClr>
                <a:srgbClr val="F2F2F3"/>
              </a:buClr>
              <a:buSzPts val="4400"/>
              <a:buFont typeface="Times New Roman"/>
              <a:buNone/>
            </a:pPr>
            <a:r>
              <a:rPr b="1" lang="en-IN" sz="4400">
                <a:solidFill>
                  <a:srgbClr val="F2F2F3"/>
                </a:solidFill>
                <a:latin typeface="Times New Roman"/>
                <a:ea typeface="Times New Roman"/>
                <a:cs typeface="Times New Roman"/>
                <a:sym typeface="Times New Roman"/>
              </a:rPr>
              <a:t>Dataset</a:t>
            </a:r>
            <a:endParaRPr b="1" sz="4400">
              <a:solidFill>
                <a:schemeClr val="dk1"/>
              </a:solidFill>
              <a:latin typeface="Times New Roman"/>
              <a:ea typeface="Times New Roman"/>
              <a:cs typeface="Times New Roman"/>
              <a:sym typeface="Times New Roman"/>
            </a:endParaRPr>
          </a:p>
        </p:txBody>
      </p:sp>
      <p:sp>
        <p:nvSpPr>
          <p:cNvPr id="180" name="Google Shape;180;p4"/>
          <p:cNvSpPr txBox="1"/>
          <p:nvPr/>
        </p:nvSpPr>
        <p:spPr>
          <a:xfrm>
            <a:off x="925689" y="1433690"/>
            <a:ext cx="8929511" cy="369332"/>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just">
              <a:spcBef>
                <a:spcPts val="0"/>
              </a:spcBef>
              <a:spcAft>
                <a:spcPts val="0"/>
              </a:spcAft>
              <a:buClr>
                <a:schemeClr val="lt2"/>
              </a:buClr>
              <a:buSzPts val="1800"/>
              <a:buFont typeface="Arial"/>
              <a:buChar char="•"/>
            </a:pPr>
            <a:r>
              <a:rPr b="1" i="0" lang="en-IN" sz="1800" u="none" cap="none" strike="noStrike">
                <a:solidFill>
                  <a:schemeClr val="lt2"/>
                </a:solidFill>
                <a:latin typeface="Times New Roman"/>
                <a:ea typeface="Times New Roman"/>
                <a:cs typeface="Times New Roman"/>
                <a:sym typeface="Times New Roman"/>
              </a:rPr>
              <a:t>Source</a:t>
            </a:r>
            <a:r>
              <a:rPr b="0" i="0" lang="en-IN" sz="1800" u="none" cap="none" strike="noStrike">
                <a:solidFill>
                  <a:schemeClr val="lt2"/>
                </a:solidFill>
                <a:latin typeface="Times New Roman"/>
                <a:ea typeface="Times New Roman"/>
                <a:cs typeface="Times New Roman"/>
                <a:sym typeface="Times New Roman"/>
              </a:rPr>
              <a:t>: Employee turnover dataset ( open datasets such as Kaggle).</a:t>
            </a:r>
            <a:endParaRPr b="1" i="0" sz="1800" u="none" cap="none" strike="noStrike">
              <a:solidFill>
                <a:schemeClr val="lt2"/>
              </a:solidFill>
              <a:latin typeface="Times New Roman"/>
              <a:ea typeface="Times New Roman"/>
              <a:cs typeface="Times New Roman"/>
              <a:sym typeface="Times New Roman"/>
            </a:endParaRPr>
          </a:p>
        </p:txBody>
      </p:sp>
      <p:sp>
        <p:nvSpPr>
          <p:cNvPr id="181" name="Google Shape;181;p4"/>
          <p:cNvSpPr txBox="1"/>
          <p:nvPr/>
        </p:nvSpPr>
        <p:spPr>
          <a:xfrm>
            <a:off x="925688" y="2998568"/>
            <a:ext cx="8929511" cy="369332"/>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1800"/>
              <a:buFont typeface="Arial"/>
              <a:buChar char="•"/>
            </a:pPr>
            <a:r>
              <a:rPr b="1" i="0" lang="en-IN" sz="1800" u="none" cap="none" strike="noStrike">
                <a:solidFill>
                  <a:schemeClr val="lt2"/>
                </a:solidFill>
                <a:latin typeface="Times New Roman"/>
                <a:ea typeface="Times New Roman"/>
                <a:cs typeface="Times New Roman"/>
                <a:sym typeface="Times New Roman"/>
              </a:rPr>
              <a:t>Size</a:t>
            </a:r>
            <a:r>
              <a:rPr b="0" i="0" lang="en-IN" sz="1800" u="none" cap="none" strike="noStrike">
                <a:solidFill>
                  <a:schemeClr val="lt2"/>
                </a:solidFill>
                <a:latin typeface="Times New Roman"/>
                <a:ea typeface="Times New Roman"/>
                <a:cs typeface="Times New Roman"/>
                <a:sym typeface="Times New Roman"/>
              </a:rPr>
              <a:t>: Contains thousands of employee records collected over multiple years (74610 , 24)</a:t>
            </a:r>
            <a:endParaRPr b="1" i="0" sz="1800" u="none" cap="none" strike="noStrike">
              <a:solidFill>
                <a:schemeClr val="lt2"/>
              </a:solidFill>
              <a:latin typeface="Times New Roman"/>
              <a:ea typeface="Times New Roman"/>
              <a:cs typeface="Times New Roman"/>
              <a:sym typeface="Times New Roman"/>
            </a:endParaRPr>
          </a:p>
        </p:txBody>
      </p:sp>
      <p:sp>
        <p:nvSpPr>
          <p:cNvPr id="182" name="Google Shape;182;p4"/>
          <p:cNvSpPr txBox="1"/>
          <p:nvPr/>
        </p:nvSpPr>
        <p:spPr>
          <a:xfrm>
            <a:off x="925688" y="3633968"/>
            <a:ext cx="8929511" cy="369332"/>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l">
              <a:spcBef>
                <a:spcPts val="0"/>
              </a:spcBef>
              <a:spcAft>
                <a:spcPts val="0"/>
              </a:spcAft>
              <a:buClr>
                <a:schemeClr val="lt2"/>
              </a:buClr>
              <a:buSzPts val="1800"/>
              <a:buFont typeface="Arial"/>
              <a:buChar char="•"/>
            </a:pPr>
            <a:r>
              <a:rPr b="1" i="0" lang="en-IN" sz="1800" u="none" cap="none" strike="noStrike">
                <a:solidFill>
                  <a:schemeClr val="lt2"/>
                </a:solidFill>
                <a:latin typeface="Times New Roman"/>
                <a:ea typeface="Times New Roman"/>
                <a:cs typeface="Times New Roman"/>
                <a:sym typeface="Times New Roman"/>
              </a:rPr>
              <a:t>Data Type</a:t>
            </a:r>
            <a:r>
              <a:rPr b="0" i="0" lang="en-IN" sz="1800" u="none" cap="none" strike="noStrike">
                <a:solidFill>
                  <a:schemeClr val="lt2"/>
                </a:solidFill>
                <a:latin typeface="Times New Roman"/>
                <a:ea typeface="Times New Roman"/>
                <a:cs typeface="Times New Roman"/>
                <a:sym typeface="Times New Roman"/>
              </a:rPr>
              <a:t>: Structured tabular data with categorical and numerical variables</a:t>
            </a:r>
            <a:endParaRPr b="1" i="0" sz="1800" u="none" cap="none" strike="noStrike">
              <a:solidFill>
                <a:schemeClr val="lt2"/>
              </a:solidFill>
              <a:latin typeface="Times New Roman"/>
              <a:ea typeface="Times New Roman"/>
              <a:cs typeface="Times New Roman"/>
              <a:sym typeface="Times New Roman"/>
            </a:endParaRPr>
          </a:p>
        </p:txBody>
      </p:sp>
      <p:sp>
        <p:nvSpPr>
          <p:cNvPr id="183" name="Google Shape;183;p4"/>
          <p:cNvSpPr txBox="1"/>
          <p:nvPr/>
        </p:nvSpPr>
        <p:spPr>
          <a:xfrm>
            <a:off x="925689" y="2228671"/>
            <a:ext cx="8929511" cy="646331"/>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just">
              <a:spcBef>
                <a:spcPts val="0"/>
              </a:spcBef>
              <a:spcAft>
                <a:spcPts val="0"/>
              </a:spcAft>
              <a:buClr>
                <a:schemeClr val="lt2"/>
              </a:buClr>
              <a:buSzPts val="1800"/>
              <a:buFont typeface="Arial"/>
              <a:buChar char="•"/>
            </a:pPr>
            <a:r>
              <a:rPr b="1" i="0" lang="en-IN" sz="1800" u="none" cap="none" strike="noStrike">
                <a:solidFill>
                  <a:schemeClr val="lt2"/>
                </a:solidFill>
                <a:latin typeface="Times New Roman"/>
                <a:ea typeface="Times New Roman"/>
                <a:cs typeface="Times New Roman"/>
                <a:sym typeface="Times New Roman"/>
              </a:rPr>
              <a:t>Features</a:t>
            </a:r>
            <a:r>
              <a:rPr b="0" i="0" lang="en-IN" sz="1800" u="none" cap="none" strike="noStrike">
                <a:solidFill>
                  <a:schemeClr val="lt2"/>
                </a:solidFill>
                <a:latin typeface="Times New Roman"/>
                <a:ea typeface="Times New Roman"/>
                <a:cs typeface="Times New Roman"/>
                <a:sym typeface="Times New Roman"/>
              </a:rPr>
              <a:t>: Includes attributes such as Employee ID, Age, Department, Job Satisfaction, Salary, Work Environment, Overtime, and Attrition Status.</a:t>
            </a:r>
            <a:endParaRPr b="1" i="0" sz="1800" u="none" cap="none" strike="noStrike">
              <a:solidFill>
                <a:schemeClr val="lt2"/>
              </a:solidFill>
              <a:latin typeface="Times New Roman"/>
              <a:ea typeface="Times New Roman"/>
              <a:cs typeface="Times New Roman"/>
              <a:sym typeface="Times New Roman"/>
            </a:endParaRPr>
          </a:p>
        </p:txBody>
      </p:sp>
      <p:sp>
        <p:nvSpPr>
          <p:cNvPr id="184" name="Google Shape;184;p4"/>
          <p:cNvSpPr txBox="1"/>
          <p:nvPr/>
        </p:nvSpPr>
        <p:spPr>
          <a:xfrm>
            <a:off x="925688" y="4108017"/>
            <a:ext cx="8929511" cy="1704569"/>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IN" sz="1800" u="none" cap="none" strike="noStrike">
                <a:solidFill>
                  <a:schemeClr val="lt2"/>
                </a:solidFill>
                <a:latin typeface="Times New Roman"/>
                <a:ea typeface="Times New Roman"/>
                <a:cs typeface="Times New Roman"/>
                <a:sym typeface="Times New Roman"/>
              </a:rPr>
              <a:t>Challenges</a:t>
            </a:r>
            <a:r>
              <a:rPr b="0" i="0" lang="en-IN" sz="1800" u="none" cap="none" strike="noStrike">
                <a:solidFill>
                  <a:schemeClr val="lt2"/>
                </a:solidFill>
                <a:latin typeface="Times New Roman"/>
                <a:ea typeface="Times New Roman"/>
                <a:cs typeface="Times New Roman"/>
                <a:sym typeface="Times New Roman"/>
              </a:rPr>
              <a:t>:</a:t>
            </a:r>
            <a:endParaRPr/>
          </a:p>
          <a:p>
            <a:pPr indent="-114300" lvl="0" marL="0" marR="0" rtl="0" algn="l">
              <a:lnSpc>
                <a:spcPct val="150000"/>
              </a:lnSpc>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 Missing values in some columns (handled using imputation techniques).</a:t>
            </a:r>
            <a:endParaRPr/>
          </a:p>
          <a:p>
            <a:pPr indent="-114300" lvl="0" marL="0" marR="0" rtl="0" algn="l">
              <a:lnSpc>
                <a:spcPct val="150000"/>
              </a:lnSpc>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 Imbalanced dataset (more employees staying vs. leaving).</a:t>
            </a:r>
            <a:endParaRPr/>
          </a:p>
          <a:p>
            <a:pPr indent="-114300" lvl="0" marL="0" marR="0" rtl="0" algn="l">
              <a:lnSpc>
                <a:spcPct val="150000"/>
              </a:lnSpc>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 Need for feature selection to remove irrelevant attributes</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189" name="Shape 189"/>
        <p:cNvGrpSpPr/>
        <p:nvPr/>
      </p:nvGrpSpPr>
      <p:grpSpPr>
        <a:xfrm>
          <a:off x="0" y="0"/>
          <a:ext cx="0" cy="0"/>
          <a:chOff x="0" y="0"/>
          <a:chExt cx="0" cy="0"/>
        </a:xfrm>
      </p:grpSpPr>
      <p:sp>
        <p:nvSpPr>
          <p:cNvPr id="190" name="Google Shape;190;p5"/>
          <p:cNvSpPr txBox="1"/>
          <p:nvPr>
            <p:ph type="ctrTitle"/>
          </p:nvPr>
        </p:nvSpPr>
        <p:spPr>
          <a:xfrm>
            <a:off x="909280" y="375528"/>
            <a:ext cx="7168445" cy="1026160"/>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400"/>
              <a:buFont typeface="Times New Roman"/>
              <a:buNone/>
            </a:pPr>
            <a:r>
              <a:rPr b="1" lang="en-IN" sz="4400">
                <a:latin typeface="Times New Roman"/>
                <a:ea typeface="Times New Roman"/>
                <a:cs typeface="Times New Roman"/>
                <a:sym typeface="Times New Roman"/>
              </a:rPr>
              <a:t>Methodology</a:t>
            </a:r>
            <a:endParaRPr/>
          </a:p>
        </p:txBody>
      </p:sp>
      <p:sp>
        <p:nvSpPr>
          <p:cNvPr id="191" name="Google Shape;191;p5"/>
          <p:cNvSpPr txBox="1"/>
          <p:nvPr/>
        </p:nvSpPr>
        <p:spPr>
          <a:xfrm>
            <a:off x="925688" y="1382937"/>
            <a:ext cx="8929511" cy="2951064"/>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2"/>
              </a:buClr>
              <a:buSzPts val="1800"/>
              <a:buFont typeface="Noto Sans Symbols"/>
              <a:buChar char="❑"/>
            </a:pPr>
            <a:r>
              <a:rPr b="1" i="0" lang="en-IN" sz="1800" u="none" cap="none" strike="noStrike">
                <a:solidFill>
                  <a:schemeClr val="lt2"/>
                </a:solidFill>
                <a:latin typeface="Times New Roman"/>
                <a:ea typeface="Times New Roman"/>
                <a:cs typeface="Times New Roman"/>
                <a:sym typeface="Times New Roman"/>
              </a:rPr>
              <a:t>Exploratory Data Analysis (EDA)</a:t>
            </a:r>
            <a:endParaRPr/>
          </a:p>
          <a:p>
            <a:pPr indent="-285750" lvl="0" marL="285750" marR="0" rtl="0" algn="just">
              <a:lnSpc>
                <a:spcPct val="150000"/>
              </a:lnSpc>
              <a:spcBef>
                <a:spcPts val="0"/>
              </a:spcBef>
              <a:spcAft>
                <a:spcPts val="0"/>
              </a:spcAft>
              <a:buClr>
                <a:schemeClr val="lt2"/>
              </a:buClr>
              <a:buSzPts val="1800"/>
              <a:buFont typeface="Noto Sans Symbols"/>
              <a:buChar char="✔"/>
            </a:pPr>
            <a:r>
              <a:rPr b="0" i="0" lang="en-IN" sz="1800" u="none" cap="none" strike="noStrike">
                <a:solidFill>
                  <a:schemeClr val="lt2"/>
                </a:solidFill>
                <a:latin typeface="Times New Roman"/>
                <a:ea typeface="Times New Roman"/>
                <a:cs typeface="Times New Roman"/>
                <a:sym typeface="Times New Roman"/>
              </a:rPr>
              <a:t>Visualized trends (attrition by age, salary, overtime, etc.</a:t>
            </a:r>
            <a:endParaRPr/>
          </a:p>
          <a:p>
            <a:pPr indent="-285750" lvl="0" marL="285750" marR="0" rtl="0" algn="just">
              <a:lnSpc>
                <a:spcPct val="150000"/>
              </a:lnSpc>
              <a:spcBef>
                <a:spcPts val="0"/>
              </a:spcBef>
              <a:spcAft>
                <a:spcPts val="0"/>
              </a:spcAft>
              <a:buClr>
                <a:schemeClr val="lt2"/>
              </a:buClr>
              <a:buSzPts val="1800"/>
              <a:buFont typeface="Noto Sans Symbols"/>
              <a:buChar char="✔"/>
            </a:pPr>
            <a:r>
              <a:rPr b="0" i="0" lang="en-IN" sz="1800" u="none" cap="none" strike="noStrike">
                <a:solidFill>
                  <a:schemeClr val="lt2"/>
                </a:solidFill>
                <a:latin typeface="Times New Roman"/>
                <a:ea typeface="Times New Roman"/>
                <a:cs typeface="Times New Roman"/>
                <a:sym typeface="Times New Roman"/>
              </a:rPr>
              <a:t>Detected outliers and imbalanced data</a:t>
            </a:r>
            <a:endParaRPr b="1" i="0" sz="1800" u="none" cap="none" strike="noStrike">
              <a:solidFill>
                <a:schemeClr val="lt2"/>
              </a:solidFill>
              <a:latin typeface="Times New Roman"/>
              <a:ea typeface="Times New Roman"/>
              <a:cs typeface="Times New Roman"/>
              <a:sym typeface="Times New Roman"/>
            </a:endParaRPr>
          </a:p>
          <a:p>
            <a:pPr indent="-285750" lvl="0" marL="285750" marR="0" rtl="0" algn="just">
              <a:lnSpc>
                <a:spcPct val="150000"/>
              </a:lnSpc>
              <a:spcBef>
                <a:spcPts val="0"/>
              </a:spcBef>
              <a:spcAft>
                <a:spcPts val="0"/>
              </a:spcAft>
              <a:buClr>
                <a:schemeClr val="lt2"/>
              </a:buClr>
              <a:buSzPts val="1800"/>
              <a:buFont typeface="Noto Sans Symbols"/>
              <a:buChar char="❖"/>
            </a:pPr>
            <a:r>
              <a:rPr b="1" i="0" lang="en-IN" sz="1800" u="none" cap="none" strike="noStrike">
                <a:solidFill>
                  <a:schemeClr val="lt2"/>
                </a:solidFill>
                <a:latin typeface="Times New Roman"/>
                <a:ea typeface="Times New Roman"/>
                <a:cs typeface="Times New Roman"/>
                <a:sym typeface="Times New Roman"/>
              </a:rPr>
              <a:t>Data Preprocessing :</a:t>
            </a:r>
            <a:endParaRPr/>
          </a:p>
          <a:p>
            <a:pPr indent="-285750" lvl="0" marL="285750" marR="0" rtl="0" algn="just">
              <a:lnSpc>
                <a:spcPct val="150000"/>
              </a:lnSpc>
              <a:spcBef>
                <a:spcPts val="0"/>
              </a:spcBef>
              <a:spcAft>
                <a:spcPts val="0"/>
              </a:spcAft>
              <a:buClr>
                <a:schemeClr val="lt2"/>
              </a:buClr>
              <a:buSzPts val="1800"/>
              <a:buFont typeface="Courier New"/>
              <a:buChar char="o"/>
            </a:pPr>
            <a:r>
              <a:rPr b="1" i="0" lang="en-IN" sz="1800" u="none" cap="none" strike="noStrike">
                <a:solidFill>
                  <a:schemeClr val="lt2"/>
                </a:solidFill>
                <a:latin typeface="Times New Roman"/>
                <a:ea typeface="Times New Roman"/>
                <a:cs typeface="Times New Roman"/>
                <a:sym typeface="Times New Roman"/>
              </a:rPr>
              <a:t> Data Cleaning</a:t>
            </a:r>
            <a:r>
              <a:rPr b="0" i="0" lang="en-IN" sz="1800" u="none" cap="none" strike="noStrike">
                <a:solidFill>
                  <a:schemeClr val="lt2"/>
                </a:solidFill>
                <a:latin typeface="Times New Roman"/>
                <a:ea typeface="Times New Roman"/>
                <a:cs typeface="Times New Roman"/>
                <a:sym typeface="Times New Roman"/>
              </a:rPr>
              <a:t>: Removed duplicates, handled missing values, Remove outliers</a:t>
            </a:r>
            <a:endParaRPr/>
          </a:p>
          <a:p>
            <a:pPr indent="-285750" lvl="0" marL="285750" marR="0" rtl="0" algn="just">
              <a:lnSpc>
                <a:spcPct val="150000"/>
              </a:lnSpc>
              <a:spcBef>
                <a:spcPts val="0"/>
              </a:spcBef>
              <a:spcAft>
                <a:spcPts val="0"/>
              </a:spcAft>
              <a:buClr>
                <a:schemeClr val="lt2"/>
              </a:buClr>
              <a:buSzPts val="1800"/>
              <a:buFont typeface="Courier New"/>
              <a:buChar char="o"/>
            </a:pPr>
            <a:r>
              <a:rPr b="1" i="0" lang="en-IN" sz="1800" u="none" cap="none" strike="noStrike">
                <a:solidFill>
                  <a:schemeClr val="lt2"/>
                </a:solidFill>
                <a:latin typeface="Times New Roman"/>
                <a:ea typeface="Times New Roman"/>
                <a:cs typeface="Times New Roman"/>
                <a:sym typeface="Times New Roman"/>
              </a:rPr>
              <a:t>Encoding</a:t>
            </a:r>
            <a:r>
              <a:rPr b="0" i="0" lang="en-IN" sz="1800" u="none" cap="none" strike="noStrike">
                <a:solidFill>
                  <a:schemeClr val="lt2"/>
                </a:solidFill>
                <a:latin typeface="Times New Roman"/>
                <a:ea typeface="Times New Roman"/>
                <a:cs typeface="Times New Roman"/>
                <a:sym typeface="Times New Roman"/>
              </a:rPr>
              <a:t>: Converted categorical variables using Ordinal/One-Hot Encoding</a:t>
            </a:r>
            <a:endParaRPr/>
          </a:p>
          <a:p>
            <a:pPr indent="-285750" lvl="0" marL="285750" marR="0" rtl="0" algn="just">
              <a:lnSpc>
                <a:spcPct val="150000"/>
              </a:lnSpc>
              <a:spcBef>
                <a:spcPts val="0"/>
              </a:spcBef>
              <a:spcAft>
                <a:spcPts val="0"/>
              </a:spcAft>
              <a:buClr>
                <a:schemeClr val="lt2"/>
              </a:buClr>
              <a:buSzPts val="1800"/>
              <a:buFont typeface="Courier New"/>
              <a:buChar char="o"/>
            </a:pPr>
            <a:r>
              <a:rPr b="1" i="0" lang="en-IN" sz="1800" u="none" cap="none" strike="noStrike">
                <a:solidFill>
                  <a:schemeClr val="lt2"/>
                </a:solidFill>
                <a:latin typeface="Times New Roman"/>
                <a:ea typeface="Times New Roman"/>
                <a:cs typeface="Times New Roman"/>
                <a:sym typeface="Times New Roman"/>
              </a:rPr>
              <a:t>Normalization</a:t>
            </a:r>
            <a:r>
              <a:rPr b="0" i="0" lang="en-IN" sz="1800" u="none" cap="none" strike="noStrike">
                <a:solidFill>
                  <a:schemeClr val="lt2"/>
                </a:solidFill>
                <a:latin typeface="Times New Roman"/>
                <a:ea typeface="Times New Roman"/>
                <a:cs typeface="Times New Roman"/>
                <a:sym typeface="Times New Roman"/>
              </a:rPr>
              <a:t>: Scaled numerical features for model compatibility</a:t>
            </a:r>
            <a:endParaRPr/>
          </a:p>
        </p:txBody>
      </p:sp>
      <p:sp>
        <p:nvSpPr>
          <p:cNvPr id="192" name="Google Shape;192;p5"/>
          <p:cNvSpPr txBox="1"/>
          <p:nvPr/>
        </p:nvSpPr>
        <p:spPr>
          <a:xfrm>
            <a:off x="925688" y="4572000"/>
            <a:ext cx="7370064" cy="12890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N" sz="1800" u="none" cap="none" strike="noStrike">
                <a:solidFill>
                  <a:schemeClr val="lt2"/>
                </a:solidFill>
                <a:latin typeface="Times New Roman"/>
                <a:ea typeface="Times New Roman"/>
                <a:cs typeface="Times New Roman"/>
                <a:sym typeface="Times New Roman"/>
              </a:rPr>
              <a:t>Feature Selection :</a:t>
            </a:r>
            <a:endParaRPr/>
          </a:p>
          <a:p>
            <a:pPr indent="-285750" lvl="0" marL="285750" marR="0" rtl="0" algn="l">
              <a:lnSpc>
                <a:spcPct val="150000"/>
              </a:lnSpc>
              <a:spcBef>
                <a:spcPts val="0"/>
              </a:spcBef>
              <a:spcAft>
                <a:spcPts val="0"/>
              </a:spcAft>
              <a:buClr>
                <a:schemeClr val="lt2"/>
              </a:buClr>
              <a:buSzPts val="1800"/>
              <a:buFont typeface="Arial"/>
              <a:buChar char="•"/>
            </a:pPr>
            <a:r>
              <a:rPr b="0" i="0" lang="en-IN" sz="1800" u="none" cap="none" strike="noStrike">
                <a:solidFill>
                  <a:schemeClr val="lt2"/>
                </a:solidFill>
                <a:latin typeface="Times New Roman"/>
                <a:ea typeface="Times New Roman"/>
                <a:cs typeface="Times New Roman"/>
                <a:sym typeface="Times New Roman"/>
              </a:rPr>
              <a:t>Selected important predictors using correlation analysis &amp; model-based importance.</a:t>
            </a:r>
            <a:endParaRPr b="0" i="0" sz="1800" u="none" cap="none" strike="noStrike">
              <a:solidFill>
                <a:schemeClr val="lt2"/>
              </a:solidFill>
              <a:latin typeface="Times New Roman"/>
              <a:ea typeface="Times New Roman"/>
              <a:cs typeface="Times New Roman"/>
              <a:sym typeface="Times New Roman"/>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197" name="Shape 197"/>
        <p:cNvGrpSpPr/>
        <p:nvPr/>
      </p:nvGrpSpPr>
      <p:grpSpPr>
        <a:xfrm>
          <a:off x="0" y="0"/>
          <a:ext cx="0" cy="0"/>
          <a:chOff x="0" y="0"/>
          <a:chExt cx="0" cy="0"/>
        </a:xfrm>
      </p:grpSpPr>
      <p:sp>
        <p:nvSpPr>
          <p:cNvPr id="198" name="Google Shape;198;p6"/>
          <p:cNvSpPr txBox="1"/>
          <p:nvPr>
            <p:ph type="ctrTitle"/>
          </p:nvPr>
        </p:nvSpPr>
        <p:spPr>
          <a:xfrm>
            <a:off x="909280" y="375528"/>
            <a:ext cx="7168445" cy="1026160"/>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400"/>
              <a:buFont typeface="Times New Roman"/>
              <a:buNone/>
            </a:pPr>
            <a:r>
              <a:rPr b="1" lang="en-IN" sz="4400">
                <a:latin typeface="Times New Roman"/>
                <a:ea typeface="Times New Roman"/>
                <a:cs typeface="Times New Roman"/>
                <a:sym typeface="Times New Roman"/>
              </a:rPr>
              <a:t>Methodology</a:t>
            </a:r>
            <a:endParaRPr/>
          </a:p>
        </p:txBody>
      </p:sp>
      <p:sp>
        <p:nvSpPr>
          <p:cNvPr id="199" name="Google Shape;199;p6"/>
          <p:cNvSpPr txBox="1"/>
          <p:nvPr/>
        </p:nvSpPr>
        <p:spPr>
          <a:xfrm>
            <a:off x="909280" y="1522062"/>
            <a:ext cx="9345168" cy="11339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IN" sz="2400" u="none" cap="none" strike="noStrike">
                <a:solidFill>
                  <a:schemeClr val="lt2"/>
                </a:solidFill>
                <a:latin typeface="Times New Roman"/>
                <a:ea typeface="Times New Roman"/>
                <a:cs typeface="Times New Roman"/>
                <a:sym typeface="Times New Roman"/>
              </a:rPr>
              <a:t>Model Evaluation</a:t>
            </a:r>
            <a:endParaRPr/>
          </a:p>
          <a:p>
            <a:pPr indent="-342900" lvl="0" marL="342900" marR="0" rtl="0" algn="l">
              <a:lnSpc>
                <a:spcPct val="150000"/>
              </a:lnSpc>
              <a:spcBef>
                <a:spcPts val="0"/>
              </a:spcBef>
              <a:spcAft>
                <a:spcPts val="0"/>
              </a:spcAft>
              <a:buClr>
                <a:schemeClr val="lt2"/>
              </a:buClr>
              <a:buSzPts val="2400"/>
              <a:buFont typeface="Noto Sans Symbols"/>
              <a:buChar char="❑"/>
            </a:pPr>
            <a:r>
              <a:rPr b="0" i="0" lang="en-IN" sz="2400" u="none" cap="none" strike="noStrike">
                <a:solidFill>
                  <a:schemeClr val="lt2"/>
                </a:solidFill>
                <a:latin typeface="Times New Roman"/>
                <a:ea typeface="Times New Roman"/>
                <a:cs typeface="Times New Roman"/>
                <a:sym typeface="Times New Roman"/>
              </a:rPr>
              <a:t>Compared using Accuracy, Precision, Recall, F1-score, and ROC AUC</a:t>
            </a:r>
            <a:endParaRPr b="0" i="0" sz="2400" u="none" cap="none" strike="noStrike">
              <a:solidFill>
                <a:schemeClr val="lt2"/>
              </a:solidFill>
              <a:latin typeface="Times New Roman"/>
              <a:ea typeface="Times New Roman"/>
              <a:cs typeface="Times New Roman"/>
              <a:sym typeface="Times New Roman"/>
            </a:endParaRPr>
          </a:p>
        </p:txBody>
      </p:sp>
      <p:sp>
        <p:nvSpPr>
          <p:cNvPr id="200" name="Google Shape;200;p6"/>
          <p:cNvSpPr txBox="1"/>
          <p:nvPr/>
        </p:nvSpPr>
        <p:spPr>
          <a:xfrm>
            <a:off x="909280" y="3044279"/>
            <a:ext cx="782726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400" u="none" cap="none" strike="noStrike">
                <a:solidFill>
                  <a:schemeClr val="lt2"/>
                </a:solidFill>
                <a:latin typeface="Times New Roman"/>
                <a:ea typeface="Times New Roman"/>
                <a:cs typeface="Times New Roman"/>
                <a:sym typeface="Times New Roman"/>
              </a:rPr>
              <a:t>Prediction</a:t>
            </a:r>
            <a:endParaRPr/>
          </a:p>
          <a:p>
            <a:pPr indent="-342900" lvl="0" marL="342900" marR="0" rtl="0" algn="l">
              <a:spcBef>
                <a:spcPts val="0"/>
              </a:spcBef>
              <a:spcAft>
                <a:spcPts val="0"/>
              </a:spcAft>
              <a:buClr>
                <a:schemeClr val="lt2"/>
              </a:buClr>
              <a:buSzPts val="2000"/>
              <a:buFont typeface="Noto Sans Symbols"/>
              <a:buChar char="❑"/>
            </a:pPr>
            <a:r>
              <a:rPr lang="en-IN" sz="2000">
                <a:solidFill>
                  <a:schemeClr val="lt2"/>
                </a:solidFill>
                <a:latin typeface="Times New Roman"/>
                <a:ea typeface="Times New Roman"/>
                <a:cs typeface="Times New Roman"/>
                <a:sym typeface="Times New Roman"/>
              </a:rPr>
              <a:t>Final model predicts if an employee is likely to leave the company</a:t>
            </a:r>
            <a:endParaRPr sz="2000">
              <a:solidFill>
                <a:schemeClr val="lt2"/>
              </a:solidFill>
              <a:latin typeface="Times New Roman"/>
              <a:ea typeface="Times New Roman"/>
              <a:cs typeface="Times New Roman"/>
              <a:sym typeface="Times New Roman"/>
            </a:endParaRPr>
          </a:p>
        </p:txBody>
      </p:sp>
      <p:sp>
        <p:nvSpPr>
          <p:cNvPr id="201" name="Google Shape;201;p6"/>
          <p:cNvSpPr txBox="1"/>
          <p:nvPr/>
        </p:nvSpPr>
        <p:spPr>
          <a:xfrm>
            <a:off x="909280" y="4370832"/>
            <a:ext cx="7640360" cy="151990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IN" sz="2800">
                <a:solidFill>
                  <a:schemeClr val="lt1"/>
                </a:solidFill>
                <a:latin typeface="Times New Roman"/>
                <a:ea typeface="Times New Roman"/>
                <a:cs typeface="Times New Roman"/>
                <a:sym typeface="Times New Roman"/>
              </a:rPr>
              <a:t>MYSQL</a:t>
            </a:r>
            <a:endParaRPr/>
          </a:p>
          <a:p>
            <a:pPr indent="-457200" lvl="0" marL="457200" marR="0" rtl="0" algn="l">
              <a:lnSpc>
                <a:spcPct val="150000"/>
              </a:lnSpc>
              <a:spcBef>
                <a:spcPts val="0"/>
              </a:spcBef>
              <a:spcAft>
                <a:spcPts val="0"/>
              </a:spcAft>
              <a:buClr>
                <a:schemeClr val="lt1"/>
              </a:buClr>
              <a:buSzPts val="1800"/>
              <a:buFont typeface="Noto Sans Symbols"/>
              <a:buChar char="❑"/>
            </a:pPr>
            <a:r>
              <a:rPr b="1" lang="en-IN" sz="1800">
                <a:solidFill>
                  <a:schemeClr val="lt1"/>
                </a:solidFill>
                <a:latin typeface="Times New Roman"/>
                <a:ea typeface="Times New Roman"/>
                <a:cs typeface="Times New Roman"/>
                <a:sym typeface="Times New Roman"/>
              </a:rPr>
              <a:t>Connected PowerBI and MySQL </a:t>
            </a:r>
            <a:endParaRPr/>
          </a:p>
          <a:p>
            <a:pPr indent="-457200" lvl="0" marL="457200" marR="0" rtl="0" algn="l">
              <a:lnSpc>
                <a:spcPct val="150000"/>
              </a:lnSpc>
              <a:spcBef>
                <a:spcPts val="0"/>
              </a:spcBef>
              <a:spcAft>
                <a:spcPts val="0"/>
              </a:spcAft>
              <a:buClr>
                <a:schemeClr val="lt1"/>
              </a:buClr>
              <a:buSzPts val="1800"/>
              <a:buFont typeface="Noto Sans Symbols"/>
              <a:buChar char="✔"/>
            </a:pPr>
            <a:r>
              <a:rPr b="1" lang="en-IN" sz="1800">
                <a:solidFill>
                  <a:schemeClr val="lt1"/>
                </a:solidFill>
                <a:latin typeface="Times New Roman"/>
                <a:ea typeface="Times New Roman"/>
                <a:cs typeface="Times New Roman"/>
                <a:sym typeface="Times New Roman"/>
              </a:rPr>
              <a:t>Use Trigger</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06" name="Shape 206"/>
        <p:cNvGrpSpPr/>
        <p:nvPr/>
      </p:nvGrpSpPr>
      <p:grpSpPr>
        <a:xfrm>
          <a:off x="0" y="0"/>
          <a:ext cx="0" cy="0"/>
          <a:chOff x="0" y="0"/>
          <a:chExt cx="0" cy="0"/>
        </a:xfrm>
      </p:grpSpPr>
      <p:sp>
        <p:nvSpPr>
          <p:cNvPr id="207" name="Google Shape;207;p7"/>
          <p:cNvSpPr txBox="1"/>
          <p:nvPr/>
        </p:nvSpPr>
        <p:spPr>
          <a:xfrm>
            <a:off x="905256" y="1385478"/>
            <a:ext cx="8046720" cy="43415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2"/>
              </a:buClr>
              <a:buSzPts val="2400"/>
              <a:buFont typeface="Noto Sans Symbols"/>
              <a:buChar char="❖"/>
            </a:pPr>
            <a:r>
              <a:rPr b="1" lang="en-IN" sz="2400">
                <a:solidFill>
                  <a:schemeClr val="lt2"/>
                </a:solidFill>
                <a:latin typeface="Times New Roman"/>
                <a:ea typeface="Times New Roman"/>
                <a:cs typeface="Times New Roman"/>
                <a:sym typeface="Times New Roman"/>
              </a:rPr>
              <a:t>Model Building </a:t>
            </a:r>
            <a:endParaRPr/>
          </a:p>
          <a:p>
            <a:pPr indent="-342900" lvl="0" marL="342900" marR="0" rtl="0" algn="l">
              <a:lnSpc>
                <a:spcPct val="150000"/>
              </a:lnSpc>
              <a:spcBef>
                <a:spcPts val="0"/>
              </a:spcBef>
              <a:spcAft>
                <a:spcPts val="0"/>
              </a:spcAft>
              <a:buClr>
                <a:schemeClr val="lt2"/>
              </a:buClr>
              <a:buSzPts val="2000"/>
              <a:buFont typeface="Noto Sans Symbols"/>
              <a:buChar char="❑"/>
            </a:pPr>
            <a:r>
              <a:rPr lang="en-IN" sz="2000">
                <a:solidFill>
                  <a:schemeClr val="lt2"/>
                </a:solidFill>
                <a:latin typeface="Times New Roman"/>
                <a:ea typeface="Times New Roman"/>
                <a:cs typeface="Times New Roman"/>
                <a:sym typeface="Times New Roman"/>
              </a:rPr>
              <a:t>Algorithms Used :</a:t>
            </a:r>
            <a:endParaRPr/>
          </a:p>
          <a:p>
            <a:pPr indent="-342900" lvl="0" marL="342900" marR="0" rtl="0" algn="l">
              <a:lnSpc>
                <a:spcPct val="150000"/>
              </a:lnSpc>
              <a:spcBef>
                <a:spcPts val="0"/>
              </a:spcBef>
              <a:spcAft>
                <a:spcPts val="0"/>
              </a:spcAft>
              <a:buClr>
                <a:schemeClr val="lt2"/>
              </a:buClr>
              <a:buSzPts val="1800"/>
              <a:buFont typeface="Courier New"/>
              <a:buChar char="o"/>
            </a:pPr>
            <a:r>
              <a:rPr lang="en-IN" sz="1800">
                <a:solidFill>
                  <a:schemeClr val="lt2"/>
                </a:solidFill>
                <a:latin typeface="Times New Roman"/>
                <a:ea typeface="Times New Roman"/>
                <a:cs typeface="Times New Roman"/>
                <a:sym typeface="Times New Roman"/>
              </a:rPr>
              <a:t>Logistic Regression </a:t>
            </a:r>
            <a:endParaRPr/>
          </a:p>
          <a:p>
            <a:pPr indent="-342900" lvl="0" marL="342900" marR="0" rtl="0" algn="l">
              <a:lnSpc>
                <a:spcPct val="150000"/>
              </a:lnSpc>
              <a:spcBef>
                <a:spcPts val="0"/>
              </a:spcBef>
              <a:spcAft>
                <a:spcPts val="0"/>
              </a:spcAft>
              <a:buClr>
                <a:schemeClr val="lt2"/>
              </a:buClr>
              <a:buSzPts val="1800"/>
              <a:buFont typeface="Noto Sans Symbols"/>
              <a:buChar char="✔"/>
            </a:pPr>
            <a:r>
              <a:rPr lang="en-IN" sz="1800">
                <a:solidFill>
                  <a:schemeClr val="lt2"/>
                </a:solidFill>
                <a:latin typeface="Times New Roman"/>
                <a:ea typeface="Times New Roman"/>
                <a:cs typeface="Times New Roman"/>
                <a:sym typeface="Times New Roman"/>
              </a:rPr>
              <a:t>Simple, interpretable, ideal for binary classification like attrition (Yes/No)</a:t>
            </a:r>
            <a:endParaRPr sz="1800">
              <a:solidFill>
                <a:schemeClr val="lt2"/>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2"/>
              </a:buClr>
              <a:buSzPts val="1800"/>
              <a:buFont typeface="Courier New"/>
              <a:buChar char="o"/>
            </a:pPr>
            <a:r>
              <a:rPr lang="en-IN" sz="1800">
                <a:solidFill>
                  <a:schemeClr val="lt2"/>
                </a:solidFill>
                <a:latin typeface="Times New Roman"/>
                <a:ea typeface="Times New Roman"/>
                <a:cs typeface="Times New Roman"/>
                <a:sym typeface="Times New Roman"/>
              </a:rPr>
              <a:t>Decision Tree</a:t>
            </a:r>
            <a:endParaRPr/>
          </a:p>
          <a:p>
            <a:pPr indent="-342900" lvl="0" marL="342900" marR="0" rtl="0" algn="l">
              <a:lnSpc>
                <a:spcPct val="150000"/>
              </a:lnSpc>
              <a:spcBef>
                <a:spcPts val="0"/>
              </a:spcBef>
              <a:spcAft>
                <a:spcPts val="0"/>
              </a:spcAft>
              <a:buClr>
                <a:schemeClr val="lt2"/>
              </a:buClr>
              <a:buSzPts val="1800"/>
              <a:buFont typeface="Noto Sans Symbols"/>
              <a:buChar char="✔"/>
            </a:pPr>
            <a:r>
              <a:rPr lang="en-IN" sz="1800">
                <a:solidFill>
                  <a:schemeClr val="lt2"/>
                </a:solidFill>
                <a:latin typeface="Times New Roman"/>
                <a:ea typeface="Times New Roman"/>
                <a:cs typeface="Times New Roman"/>
                <a:sym typeface="Times New Roman"/>
              </a:rPr>
              <a:t>Simple, interpretable, ideal for binary classification like attrition (Yes/No)</a:t>
            </a:r>
            <a:endParaRPr sz="1800">
              <a:solidFill>
                <a:schemeClr val="lt2"/>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2"/>
              </a:buClr>
              <a:buSzPts val="1800"/>
              <a:buFont typeface="Courier New"/>
              <a:buChar char="o"/>
            </a:pPr>
            <a:r>
              <a:rPr lang="en-IN" sz="1800">
                <a:solidFill>
                  <a:schemeClr val="lt2"/>
                </a:solidFill>
                <a:latin typeface="Times New Roman"/>
                <a:ea typeface="Times New Roman"/>
                <a:cs typeface="Times New Roman"/>
                <a:sym typeface="Times New Roman"/>
              </a:rPr>
              <a:t>Random Forest</a:t>
            </a:r>
            <a:endParaRPr/>
          </a:p>
          <a:p>
            <a:pPr indent="-342900" lvl="0" marL="342900" marR="0" rtl="0" algn="l">
              <a:lnSpc>
                <a:spcPct val="150000"/>
              </a:lnSpc>
              <a:spcBef>
                <a:spcPts val="0"/>
              </a:spcBef>
              <a:spcAft>
                <a:spcPts val="0"/>
              </a:spcAft>
              <a:buClr>
                <a:schemeClr val="lt2"/>
              </a:buClr>
              <a:buSzPts val="1800"/>
              <a:buFont typeface="Noto Sans Symbols"/>
              <a:buChar char="✔"/>
            </a:pPr>
            <a:r>
              <a:rPr lang="en-IN" sz="1800">
                <a:solidFill>
                  <a:schemeClr val="lt2"/>
                </a:solidFill>
                <a:latin typeface="Times New Roman"/>
                <a:ea typeface="Times New Roman"/>
                <a:cs typeface="Times New Roman"/>
                <a:sym typeface="Times New Roman"/>
              </a:rPr>
              <a:t>Easy to understand and visualize. Captures non-linear relationships.</a:t>
            </a:r>
            <a:endParaRPr sz="1800">
              <a:solidFill>
                <a:schemeClr val="lt2"/>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2"/>
              </a:buClr>
              <a:buSzPts val="1800"/>
              <a:buFont typeface="Courier New"/>
              <a:buChar char="o"/>
            </a:pPr>
            <a:r>
              <a:rPr b="1" lang="en-IN" sz="1800">
                <a:solidFill>
                  <a:schemeClr val="lt2"/>
                </a:solidFill>
                <a:latin typeface="Times New Roman"/>
                <a:ea typeface="Times New Roman"/>
                <a:cs typeface="Times New Roman"/>
                <a:sym typeface="Times New Roman"/>
              </a:rPr>
              <a:t>XGBooster(Best Performance)  </a:t>
            </a:r>
            <a:endParaRPr/>
          </a:p>
          <a:p>
            <a:pPr indent="-342900" lvl="0" marL="342900" marR="0" rtl="0" algn="l">
              <a:lnSpc>
                <a:spcPct val="150000"/>
              </a:lnSpc>
              <a:spcBef>
                <a:spcPts val="0"/>
              </a:spcBef>
              <a:spcAft>
                <a:spcPts val="0"/>
              </a:spcAft>
              <a:buClr>
                <a:schemeClr val="lt2"/>
              </a:buClr>
              <a:buSzPts val="1600"/>
              <a:buFont typeface="Noto Sans Symbols"/>
              <a:buChar char="✔"/>
            </a:pPr>
            <a:r>
              <a:rPr lang="en-IN" sz="1600">
                <a:solidFill>
                  <a:schemeClr val="lt2"/>
                </a:solidFill>
                <a:latin typeface="Times New Roman"/>
                <a:ea typeface="Times New Roman"/>
                <a:cs typeface="Times New Roman"/>
                <a:sym typeface="Times New Roman"/>
              </a:rPr>
              <a:t>Ensemble method, handles overfitting better, good for medium-sized datasets</a:t>
            </a:r>
            <a:endParaRPr/>
          </a:p>
        </p:txBody>
      </p:sp>
      <p:sp>
        <p:nvSpPr>
          <p:cNvPr id="208" name="Google Shape;208;p7"/>
          <p:cNvSpPr txBox="1"/>
          <p:nvPr/>
        </p:nvSpPr>
        <p:spPr>
          <a:xfrm>
            <a:off x="1298448" y="821615"/>
            <a:ext cx="7653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dk1"/>
                </a:solidFill>
                <a:latin typeface="Times New Roman"/>
                <a:ea typeface="Times New Roman"/>
                <a:cs typeface="Times New Roman"/>
                <a:sym typeface="Times New Roman"/>
              </a:rPr>
              <a:t>Model Selection &amp; Implementation</a:t>
            </a:r>
            <a:endParaRPr/>
          </a:p>
        </p:txBody>
      </p:sp>
      <p:sp>
        <p:nvSpPr>
          <p:cNvPr id="209" name="Google Shape;209;p7"/>
          <p:cNvSpPr txBox="1"/>
          <p:nvPr/>
        </p:nvSpPr>
        <p:spPr>
          <a:xfrm>
            <a:off x="1298448" y="807783"/>
            <a:ext cx="7653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lt2"/>
                </a:solidFill>
                <a:latin typeface="Times New Roman"/>
                <a:ea typeface="Times New Roman"/>
                <a:cs typeface="Times New Roman"/>
                <a:sym typeface="Times New Roman"/>
              </a:rPr>
              <a:t>Model Selection &amp; Implementation</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14" name="Shape 214"/>
        <p:cNvGrpSpPr/>
        <p:nvPr/>
      </p:nvGrpSpPr>
      <p:grpSpPr>
        <a:xfrm>
          <a:off x="0" y="0"/>
          <a:ext cx="0" cy="0"/>
          <a:chOff x="0" y="0"/>
          <a:chExt cx="0" cy="0"/>
        </a:xfrm>
      </p:grpSpPr>
      <p:sp>
        <p:nvSpPr>
          <p:cNvPr id="215" name="Google Shape;215;p8"/>
          <p:cNvSpPr txBox="1"/>
          <p:nvPr/>
        </p:nvSpPr>
        <p:spPr>
          <a:xfrm>
            <a:off x="1207008" y="620006"/>
            <a:ext cx="8842248" cy="299101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IN" sz="2400">
                <a:solidFill>
                  <a:schemeClr val="lt2"/>
                </a:solidFill>
                <a:latin typeface="Times New Roman"/>
                <a:ea typeface="Times New Roman"/>
                <a:cs typeface="Times New Roman"/>
                <a:sym typeface="Times New Roman"/>
              </a:rPr>
              <a:t>Training Process :</a:t>
            </a:r>
            <a:endParaRPr/>
          </a:p>
          <a:p>
            <a:pPr indent="-342900" lvl="0" marL="342900" marR="0" rtl="0" algn="l">
              <a:lnSpc>
                <a:spcPct val="150000"/>
              </a:lnSpc>
              <a:spcBef>
                <a:spcPts val="0"/>
              </a:spcBef>
              <a:spcAft>
                <a:spcPts val="0"/>
              </a:spcAft>
              <a:buClr>
                <a:schemeClr val="lt2"/>
              </a:buClr>
              <a:buSzPts val="2000"/>
              <a:buFont typeface="Noto Sans Symbols"/>
              <a:buChar char="❑"/>
            </a:pPr>
            <a:r>
              <a:rPr lang="en-IN" sz="2000">
                <a:solidFill>
                  <a:schemeClr val="lt2"/>
                </a:solidFill>
                <a:latin typeface="Times New Roman"/>
                <a:ea typeface="Times New Roman"/>
                <a:cs typeface="Times New Roman"/>
                <a:sym typeface="Times New Roman"/>
              </a:rPr>
              <a:t>Train Test Split: </a:t>
            </a:r>
            <a:endParaRPr/>
          </a:p>
          <a:p>
            <a:pPr indent="-342900" lvl="0" marL="342900" marR="0" rtl="0" algn="l">
              <a:lnSpc>
                <a:spcPct val="150000"/>
              </a:lnSpc>
              <a:spcBef>
                <a:spcPts val="0"/>
              </a:spcBef>
              <a:spcAft>
                <a:spcPts val="0"/>
              </a:spcAft>
              <a:buClr>
                <a:schemeClr val="lt2"/>
              </a:buClr>
              <a:buSzPts val="2000"/>
              <a:buFont typeface="Noto Sans Symbols"/>
              <a:buChar char="✔"/>
            </a:pPr>
            <a:r>
              <a:rPr lang="en-IN" sz="2000">
                <a:solidFill>
                  <a:schemeClr val="lt2"/>
                </a:solidFill>
                <a:latin typeface="Times New Roman"/>
                <a:ea typeface="Times New Roman"/>
                <a:cs typeface="Times New Roman"/>
                <a:sym typeface="Times New Roman"/>
              </a:rPr>
              <a:t>80% training, 20% testing split for evaluating generalization performance</a:t>
            </a:r>
            <a:endParaRPr/>
          </a:p>
          <a:p>
            <a:pPr indent="-342900" lvl="0" marL="342900" marR="0" rtl="0" algn="l">
              <a:lnSpc>
                <a:spcPct val="150000"/>
              </a:lnSpc>
              <a:spcBef>
                <a:spcPts val="0"/>
              </a:spcBef>
              <a:spcAft>
                <a:spcPts val="0"/>
              </a:spcAft>
              <a:buClr>
                <a:schemeClr val="lt2"/>
              </a:buClr>
              <a:buSzPts val="2400"/>
              <a:buFont typeface="Noto Sans Symbols"/>
              <a:buChar char="❑"/>
            </a:pPr>
            <a:r>
              <a:rPr b="1" lang="en-IN" sz="2400">
                <a:solidFill>
                  <a:schemeClr val="lt2"/>
                </a:solidFill>
                <a:latin typeface="Times New Roman"/>
                <a:ea typeface="Times New Roman"/>
                <a:cs typeface="Times New Roman"/>
                <a:sym typeface="Times New Roman"/>
              </a:rPr>
              <a:t>Hyperparameter Tuning</a:t>
            </a:r>
            <a:r>
              <a:rPr lang="en-IN" sz="2400">
                <a:solidFill>
                  <a:schemeClr val="lt2"/>
                </a:solidFill>
                <a:latin typeface="Times New Roman"/>
                <a:ea typeface="Times New Roman"/>
                <a:cs typeface="Times New Roman"/>
                <a:sym typeface="Times New Roman"/>
              </a:rPr>
              <a:t> </a:t>
            </a:r>
            <a:r>
              <a:rPr i="1" lang="en-IN" sz="2400">
                <a:solidFill>
                  <a:schemeClr val="lt2"/>
                </a:solidFill>
                <a:latin typeface="Times New Roman"/>
                <a:ea typeface="Times New Roman"/>
                <a:cs typeface="Times New Roman"/>
                <a:sym typeface="Times New Roman"/>
              </a:rPr>
              <a:t>(for XGBoost )</a:t>
            </a:r>
            <a:r>
              <a:rPr lang="en-IN" sz="2400">
                <a:solidFill>
                  <a:schemeClr val="lt2"/>
                </a:solidFill>
                <a:latin typeface="Times New Roman"/>
                <a:ea typeface="Times New Roman"/>
                <a:cs typeface="Times New Roman"/>
                <a:sym typeface="Times New Roman"/>
              </a:rPr>
              <a:t>:</a:t>
            </a:r>
            <a:endParaRPr/>
          </a:p>
          <a:p>
            <a:pPr indent="-342900" lvl="0" marL="342900" marR="0" rtl="0" algn="l">
              <a:lnSpc>
                <a:spcPct val="150000"/>
              </a:lnSpc>
              <a:spcBef>
                <a:spcPts val="0"/>
              </a:spcBef>
              <a:spcAft>
                <a:spcPts val="0"/>
              </a:spcAft>
              <a:buClr>
                <a:schemeClr val="lt2"/>
              </a:buClr>
              <a:buSzPts val="2000"/>
              <a:buFont typeface="Noto Sans Symbols"/>
              <a:buChar char="✔"/>
            </a:pPr>
            <a:r>
              <a:rPr lang="en-IN" sz="2000">
                <a:solidFill>
                  <a:schemeClr val="lt2"/>
                </a:solidFill>
                <a:latin typeface="Times New Roman"/>
                <a:ea typeface="Times New Roman"/>
                <a:cs typeface="Times New Roman"/>
                <a:sym typeface="Times New Roman"/>
              </a:rPr>
              <a:t>Grid Search and Random Search used to optimize parameters like max_depth, n_estimators, learning_rate.</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2060"/>
            </a:gs>
            <a:gs pos="100000">
              <a:srgbClr val="002060"/>
            </a:gs>
          </a:gsLst>
          <a:lin ang="5400000" scaled="0"/>
        </a:gradFill>
      </p:bgPr>
    </p:bg>
    <p:spTree>
      <p:nvGrpSpPr>
        <p:cNvPr id="220" name="Shape 220"/>
        <p:cNvGrpSpPr/>
        <p:nvPr/>
      </p:nvGrpSpPr>
      <p:grpSpPr>
        <a:xfrm>
          <a:off x="0" y="0"/>
          <a:ext cx="0" cy="0"/>
          <a:chOff x="0" y="0"/>
          <a:chExt cx="0" cy="0"/>
        </a:xfrm>
      </p:grpSpPr>
      <p:sp>
        <p:nvSpPr>
          <p:cNvPr id="221" name="Google Shape;221;p9"/>
          <p:cNvSpPr txBox="1"/>
          <p:nvPr/>
        </p:nvSpPr>
        <p:spPr>
          <a:xfrm>
            <a:off x="1207008" y="620006"/>
            <a:ext cx="8842248" cy="98636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IN" sz="4400">
                <a:solidFill>
                  <a:schemeClr val="lt2"/>
                </a:solidFill>
                <a:latin typeface="Times New Roman"/>
                <a:ea typeface="Times New Roman"/>
                <a:cs typeface="Times New Roman"/>
                <a:sym typeface="Times New Roman"/>
              </a:rPr>
              <a:t>Evaluation &amp; Results</a:t>
            </a:r>
            <a:endParaRPr/>
          </a:p>
        </p:txBody>
      </p:sp>
      <p:sp>
        <p:nvSpPr>
          <p:cNvPr id="222" name="Google Shape;222;p9"/>
          <p:cNvSpPr txBox="1"/>
          <p:nvPr/>
        </p:nvSpPr>
        <p:spPr>
          <a:xfrm>
            <a:off x="1207008" y="1828800"/>
            <a:ext cx="8567928" cy="28993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2"/>
              </a:buClr>
              <a:buSzPts val="2400"/>
              <a:buFont typeface="Noto Sans Symbols"/>
              <a:buChar char="❑"/>
            </a:pPr>
            <a:r>
              <a:rPr lang="en-IN" sz="2400">
                <a:solidFill>
                  <a:schemeClr val="lt2"/>
                </a:solidFill>
                <a:latin typeface="Times New Roman"/>
                <a:ea typeface="Times New Roman"/>
                <a:cs typeface="Times New Roman"/>
                <a:sym typeface="Times New Roman"/>
              </a:rPr>
              <a:t>Metrics Used :</a:t>
            </a:r>
            <a:endParaRPr/>
          </a:p>
          <a:p>
            <a:pPr indent="-342900" lvl="0" marL="342900" marR="0" rtl="0" algn="l">
              <a:lnSpc>
                <a:spcPct val="150000"/>
              </a:lnSpc>
              <a:spcBef>
                <a:spcPts val="0"/>
              </a:spcBef>
              <a:spcAft>
                <a:spcPts val="0"/>
              </a:spcAft>
              <a:buClr>
                <a:schemeClr val="lt2"/>
              </a:buClr>
              <a:buSzPts val="2000"/>
              <a:buFont typeface="Noto Sans Symbols"/>
              <a:buChar char="✔"/>
            </a:pPr>
            <a:r>
              <a:rPr b="1" lang="en-IN" sz="2000">
                <a:solidFill>
                  <a:schemeClr val="lt2"/>
                </a:solidFill>
                <a:latin typeface="Times New Roman"/>
                <a:ea typeface="Times New Roman"/>
                <a:cs typeface="Times New Roman"/>
                <a:sym typeface="Times New Roman"/>
              </a:rPr>
              <a:t>Accuracy</a:t>
            </a:r>
            <a:r>
              <a:rPr lang="en-IN" sz="2000">
                <a:solidFill>
                  <a:schemeClr val="lt2"/>
                </a:solidFill>
                <a:latin typeface="Times New Roman"/>
                <a:ea typeface="Times New Roman"/>
                <a:cs typeface="Times New Roman"/>
                <a:sym typeface="Times New Roman"/>
              </a:rPr>
              <a:t>: Overall correctness of predictions</a:t>
            </a:r>
            <a:endParaRPr/>
          </a:p>
          <a:p>
            <a:pPr indent="-342900" lvl="0" marL="342900" marR="0" rtl="0" algn="l">
              <a:lnSpc>
                <a:spcPct val="150000"/>
              </a:lnSpc>
              <a:spcBef>
                <a:spcPts val="0"/>
              </a:spcBef>
              <a:spcAft>
                <a:spcPts val="0"/>
              </a:spcAft>
              <a:buClr>
                <a:schemeClr val="lt2"/>
              </a:buClr>
              <a:buSzPts val="2000"/>
              <a:buFont typeface="Noto Sans Symbols"/>
              <a:buChar char="✔"/>
            </a:pPr>
            <a:r>
              <a:rPr b="1" lang="en-IN" sz="2000">
                <a:solidFill>
                  <a:schemeClr val="lt2"/>
                </a:solidFill>
                <a:latin typeface="Times New Roman"/>
                <a:ea typeface="Times New Roman"/>
                <a:cs typeface="Times New Roman"/>
                <a:sym typeface="Times New Roman"/>
              </a:rPr>
              <a:t>Precision: Correct positive predictions over total predicted positives</a:t>
            </a:r>
            <a:endParaRPr/>
          </a:p>
          <a:p>
            <a:pPr indent="-342900" lvl="0" marL="342900" marR="0" rtl="0" algn="l">
              <a:lnSpc>
                <a:spcPct val="150000"/>
              </a:lnSpc>
              <a:spcBef>
                <a:spcPts val="0"/>
              </a:spcBef>
              <a:spcAft>
                <a:spcPts val="0"/>
              </a:spcAft>
              <a:buClr>
                <a:schemeClr val="lt2"/>
              </a:buClr>
              <a:buSzPts val="2000"/>
              <a:buFont typeface="Noto Sans Symbols"/>
              <a:buChar char="✔"/>
            </a:pPr>
            <a:r>
              <a:rPr b="1" lang="en-IN" sz="2000">
                <a:solidFill>
                  <a:schemeClr val="lt2"/>
                </a:solidFill>
                <a:latin typeface="Times New Roman"/>
                <a:ea typeface="Times New Roman"/>
                <a:cs typeface="Times New Roman"/>
                <a:sym typeface="Times New Roman"/>
              </a:rPr>
              <a:t>Recall: Correct positive predictions over actual positives</a:t>
            </a:r>
            <a:endParaRPr/>
          </a:p>
          <a:p>
            <a:pPr indent="-342900" lvl="0" marL="342900" marR="0" rtl="0" algn="l">
              <a:lnSpc>
                <a:spcPct val="150000"/>
              </a:lnSpc>
              <a:spcBef>
                <a:spcPts val="0"/>
              </a:spcBef>
              <a:spcAft>
                <a:spcPts val="0"/>
              </a:spcAft>
              <a:buClr>
                <a:schemeClr val="lt2"/>
              </a:buClr>
              <a:buSzPts val="2000"/>
              <a:buFont typeface="Noto Sans Symbols"/>
              <a:buChar char="✔"/>
            </a:pPr>
            <a:r>
              <a:rPr b="1" lang="en-IN" sz="2000">
                <a:solidFill>
                  <a:schemeClr val="lt2"/>
                </a:solidFill>
                <a:latin typeface="Times New Roman"/>
                <a:ea typeface="Times New Roman"/>
                <a:cs typeface="Times New Roman"/>
                <a:sym typeface="Times New Roman"/>
              </a:rPr>
              <a:t>F1-Score: Harmonic mean of precision and recall</a:t>
            </a:r>
            <a:endParaRPr/>
          </a:p>
          <a:p>
            <a:pPr indent="-342900" lvl="0" marL="342900" marR="0" rtl="0" algn="l">
              <a:lnSpc>
                <a:spcPct val="150000"/>
              </a:lnSpc>
              <a:spcBef>
                <a:spcPts val="0"/>
              </a:spcBef>
              <a:spcAft>
                <a:spcPts val="0"/>
              </a:spcAft>
              <a:buClr>
                <a:schemeClr val="lt2"/>
              </a:buClr>
              <a:buSzPts val="2000"/>
              <a:buFont typeface="Noto Sans Symbols"/>
              <a:buChar char="✔"/>
            </a:pPr>
            <a:r>
              <a:rPr b="1" lang="en-IN" sz="2000">
                <a:solidFill>
                  <a:schemeClr val="lt2"/>
                </a:solidFill>
                <a:latin typeface="Times New Roman"/>
                <a:ea typeface="Times New Roman"/>
                <a:cs typeface="Times New Roman"/>
                <a:sym typeface="Times New Roman"/>
              </a:rPr>
              <a:t>ROC AUC: Overall model performance across classification thresholds</a:t>
            </a:r>
            <a:endParaRPr b="1" sz="2000">
              <a:solidFill>
                <a:schemeClr val="lt2"/>
              </a:solidFill>
              <a:latin typeface="Times New Roman"/>
              <a:ea typeface="Times New Roman"/>
              <a:cs typeface="Times New Roman"/>
              <a:sym typeface="Times New Roman"/>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2025-04-04T16:45:08Z</dcterms:created>
  <dc:creator>MOH SAHAD</dc:creator>
</cp:coreProperties>
</file>